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695" r:id="rId2"/>
    <p:sldId id="5051" r:id="rId3"/>
    <p:sldId id="5027" r:id="rId4"/>
    <p:sldId id="5041" r:id="rId5"/>
    <p:sldId id="5039" r:id="rId6"/>
    <p:sldId id="5043" r:id="rId7"/>
    <p:sldId id="5050" r:id="rId8"/>
    <p:sldId id="5044" r:id="rId9"/>
    <p:sldId id="5045" r:id="rId10"/>
    <p:sldId id="5052" r:id="rId11"/>
    <p:sldId id="5053" r:id="rId12"/>
    <p:sldId id="5054" r:id="rId13"/>
    <p:sldId id="5055" r:id="rId14"/>
    <p:sldId id="5042" r:id="rId15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7B9B"/>
    <a:srgbClr val="8497B0"/>
    <a:srgbClr val="ADB9CA"/>
    <a:srgbClr val="ADCDCA"/>
    <a:srgbClr val="182B47"/>
    <a:srgbClr val="000000"/>
    <a:srgbClr val="5A5959"/>
    <a:srgbClr val="8C734B"/>
    <a:srgbClr val="96969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1" autoAdjust="0"/>
    <p:restoredTop sz="92164" autoAdjust="0"/>
  </p:normalViewPr>
  <p:slideViewPr>
    <p:cSldViewPr snapToGrid="0">
      <p:cViewPr varScale="1">
        <p:scale>
          <a:sx n="105" d="100"/>
          <a:sy n="105" d="100"/>
        </p:scale>
        <p:origin x="660" y="114"/>
      </p:cViewPr>
      <p:guideLst/>
    </p:cSldViewPr>
  </p:slideViewPr>
  <p:outlineViewPr>
    <p:cViewPr>
      <p:scale>
        <a:sx n="33" d="100"/>
        <a:sy n="33" d="100"/>
      </p:scale>
      <p:origin x="0" y="-187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9225DA9-C298-434A-AD3F-4C8175B27DFD}" type="datetimeFigureOut">
              <a:rPr lang="es-MX" smtClean="0"/>
              <a:t>28/11/2022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9" y="8829676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2E35CC6E-2411-4F01-A830-71215569E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4154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9" y="1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7A942A05-F177-4C53-90CB-1E832A8C6116}" type="datetimeFigureOut">
              <a:rPr lang="es-MX" smtClean="0"/>
              <a:t>28/11/2022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6" y="4473575"/>
            <a:ext cx="5607050" cy="3660775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9" y="8829676"/>
            <a:ext cx="3038475" cy="466725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12DA49A8-0377-46BA-AB83-26AAC88E739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467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066800" y="1525588"/>
            <a:ext cx="4876800" cy="2744787"/>
          </a:xfrm>
        </p:spPr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C1BD6-202A-4023-B3EA-6D897BA7BB1F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94319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1390"/>
            <a:fld id="{12DA49A8-0377-46BA-AB83-26AAC88E739B}" type="slidenum">
              <a:rPr lang="es-MX">
                <a:solidFill>
                  <a:prstClr val="black"/>
                </a:solidFill>
                <a:latin typeface="Calibri" panose="020F0502020204030204"/>
              </a:rPr>
              <a:pPr defTabSz="881390"/>
              <a:t>10</a:t>
            </a:fld>
            <a:endParaRPr lang="es-MX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47209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1390"/>
            <a:fld id="{12DA49A8-0377-46BA-AB83-26AAC88E739B}" type="slidenum">
              <a:rPr lang="es-MX">
                <a:solidFill>
                  <a:prstClr val="black"/>
                </a:solidFill>
                <a:latin typeface="Calibri" panose="020F0502020204030204"/>
              </a:rPr>
              <a:pPr defTabSz="881390"/>
              <a:t>11</a:t>
            </a:fld>
            <a:endParaRPr lang="es-MX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251167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1390"/>
            <a:fld id="{12DA49A8-0377-46BA-AB83-26AAC88E739B}" type="slidenum">
              <a:rPr lang="es-MX">
                <a:solidFill>
                  <a:prstClr val="black"/>
                </a:solidFill>
                <a:latin typeface="Calibri" panose="020F0502020204030204"/>
              </a:rPr>
              <a:pPr defTabSz="881390"/>
              <a:t>12</a:t>
            </a:fld>
            <a:endParaRPr lang="es-MX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721021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881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A49A8-0377-46BA-AB83-26AAC88E739B}" type="slidenum">
              <a:rPr kumimoji="0" lang="es-MX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8813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27605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DA49A8-0377-46BA-AB83-26AAC88E739B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9427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9688" y="0"/>
            <a:ext cx="7083425" cy="3984625"/>
          </a:xfrm>
        </p:spPr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81390">
              <a:defRPr/>
            </a:pPr>
            <a:fld id="{511822FF-3071-43E9-8032-73324A650EF4}" type="slidenum">
              <a:rPr lang="es-MX">
                <a:solidFill>
                  <a:prstClr val="black"/>
                </a:solidFill>
                <a:latin typeface="Calibri" panose="020F0502020204030204"/>
              </a:rPr>
              <a:pPr defTabSz="881390">
                <a:defRPr/>
              </a:pPr>
              <a:t>2</a:t>
            </a:fld>
            <a:endParaRPr lang="es-MX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9008" y="4221750"/>
            <a:ext cx="6709293" cy="4779540"/>
          </a:xfrm>
        </p:spPr>
        <p:txBody>
          <a:bodyPr/>
          <a:lstStyle/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62225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DA49A8-0377-46BA-AB83-26AAC88E739B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1667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1390"/>
            <a:fld id="{12DA49A8-0377-46BA-AB83-26AAC88E739B}" type="slidenum">
              <a:rPr lang="es-MX">
                <a:solidFill>
                  <a:prstClr val="black"/>
                </a:solidFill>
                <a:latin typeface="Calibri" panose="020F0502020204030204"/>
              </a:rPr>
              <a:pPr defTabSz="881390"/>
              <a:t>4</a:t>
            </a:fld>
            <a:endParaRPr lang="es-MX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09411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DA49A8-0377-46BA-AB83-26AAC88E739B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4669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DA49A8-0377-46BA-AB83-26AAC88E739B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2118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79375" y="0"/>
            <a:ext cx="7315200" cy="4114800"/>
          </a:xfrm>
        </p:spPr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1822FF-3071-43E9-8032-73324A650EF4}" type="slidenum">
              <a:rPr kumimoji="0" lang="es-MX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9399" y="4360168"/>
            <a:ext cx="7001001" cy="4936246"/>
          </a:xfrm>
        </p:spPr>
        <p:txBody>
          <a:bodyPr/>
          <a:lstStyle/>
          <a:p>
            <a:pPr lvl="1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61709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1390"/>
            <a:fld id="{12DA49A8-0377-46BA-AB83-26AAC88E739B}" type="slidenum">
              <a:rPr lang="es-MX">
                <a:solidFill>
                  <a:prstClr val="black"/>
                </a:solidFill>
                <a:latin typeface="Calibri" panose="020F0502020204030204"/>
              </a:rPr>
              <a:pPr defTabSz="881390"/>
              <a:t>8</a:t>
            </a:fld>
            <a:endParaRPr lang="es-MX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23805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881390"/>
            <a:fld id="{12DA49A8-0377-46BA-AB83-26AAC88E739B}" type="slidenum">
              <a:rPr lang="es-MX">
                <a:solidFill>
                  <a:prstClr val="black"/>
                </a:solidFill>
                <a:latin typeface="Calibri" panose="020F0502020204030204"/>
              </a:rPr>
              <a:pPr defTabSz="881390"/>
              <a:t>9</a:t>
            </a:fld>
            <a:endParaRPr lang="es-MX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70562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33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329"/>
            <a:ext cx="12192000" cy="27622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rgbClr val="25406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‹Nº›</a:t>
            </a:fld>
            <a:endParaRPr lang="es-MX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988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329"/>
            <a:ext cx="12192000" cy="276225"/>
          </a:xfrm>
          <a:prstGeom prst="rect">
            <a:avLst/>
          </a:prstGeom>
        </p:spPr>
      </p:pic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>
              <a:solidFill>
                <a:srgbClr val="182B47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83765" y="6381329"/>
            <a:ext cx="4320000" cy="365125"/>
          </a:xfrm>
        </p:spPr>
        <p:txBody>
          <a:bodyPr/>
          <a:lstStyle>
            <a:lvl1pPr>
              <a:defRPr sz="1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>
                <a:solidFill>
                  <a:srgbClr val="FFFFFF">
                    <a:lumMod val="85000"/>
                  </a:srgbClr>
                </a:solidFill>
              </a:rPr>
              <a:t>Determinantes de la Inflación</a:t>
            </a:r>
            <a:endParaRPr lang="es-MX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‹Nº›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595808" y="26868"/>
            <a:ext cx="10972800" cy="720080"/>
          </a:xfrm>
        </p:spPr>
        <p:txBody>
          <a:bodyPr/>
          <a:lstStyle>
            <a:lvl1pPr algn="l">
              <a:defRPr sz="3500" baseline="0">
                <a:solidFill>
                  <a:srgbClr val="182B47"/>
                </a:solidFill>
              </a:defRPr>
            </a:lvl1pPr>
          </a:lstStyle>
          <a:p>
            <a:r>
              <a:rPr lang="es-MX" noProof="0" dirty="0"/>
              <a:t>Haga clic para modificar el estilo de título del patrón</a:t>
            </a: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609600" y="764704"/>
            <a:ext cx="10972800" cy="5472608"/>
          </a:xfrm>
        </p:spPr>
        <p:txBody>
          <a:bodyPr/>
          <a:lstStyle>
            <a:lvl1pPr algn="just">
              <a:buClr>
                <a:srgbClr val="003366"/>
              </a:buClr>
              <a:buSzPct val="80000"/>
              <a:buFont typeface="Wingdings" pitchFamily="2" charset="2"/>
              <a:buChar char="n"/>
              <a:defRPr sz="2200"/>
            </a:lvl1pPr>
            <a:lvl2pPr algn="just">
              <a:buClr>
                <a:srgbClr val="003366"/>
              </a:buClr>
              <a:buSzPct val="100000"/>
              <a:buFont typeface="Wingdings" pitchFamily="2" charset="2"/>
              <a:buChar char="ü"/>
              <a:defRPr sz="2000" i="1"/>
            </a:lvl2pPr>
            <a:lvl3pPr algn="just">
              <a:buClr>
                <a:srgbClr val="003366"/>
              </a:buClr>
              <a:defRPr sz="1800"/>
            </a:lvl3pPr>
            <a:lvl4pPr algn="just">
              <a:buClr>
                <a:srgbClr val="003366"/>
              </a:buClr>
              <a:defRPr sz="1600"/>
            </a:lvl4pPr>
            <a:lvl5pPr algn="just">
              <a:buClr>
                <a:srgbClr val="003366"/>
              </a:buClr>
              <a:defRPr sz="14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7415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gráfi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329"/>
            <a:ext cx="12192000" cy="276225"/>
          </a:xfrm>
          <a:prstGeom prst="rect">
            <a:avLst/>
          </a:prstGeom>
        </p:spPr>
      </p:pic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83765" y="6381329"/>
            <a:ext cx="4320000" cy="365125"/>
          </a:xfrm>
        </p:spPr>
        <p:txBody>
          <a:bodyPr/>
          <a:lstStyle>
            <a:lvl1pPr>
              <a:defRPr sz="1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>
                <a:solidFill>
                  <a:srgbClr val="FFFFFF">
                    <a:lumMod val="85000"/>
                  </a:srgbClr>
                </a:solidFill>
              </a:rPr>
              <a:t>Determinantes de la Inflación</a:t>
            </a:r>
            <a:endParaRPr lang="es-MX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‹Nº›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595808" y="26868"/>
            <a:ext cx="10972800" cy="720080"/>
          </a:xfrm>
        </p:spPr>
        <p:txBody>
          <a:bodyPr/>
          <a:lstStyle>
            <a:lvl1pPr algn="l">
              <a:defRPr sz="3500" baseline="0">
                <a:solidFill>
                  <a:srgbClr val="182B47"/>
                </a:solidFill>
              </a:defRPr>
            </a:lvl1pPr>
          </a:lstStyle>
          <a:p>
            <a:r>
              <a:rPr lang="es-MX" noProof="0" dirty="0"/>
              <a:t>Haga clic para modificar el estilo de título del patrón</a:t>
            </a:r>
          </a:p>
        </p:txBody>
      </p:sp>
      <p:sp>
        <p:nvSpPr>
          <p:cNvPr id="10" name="5 Marcador de gráfico"/>
          <p:cNvSpPr>
            <a:spLocks noGrp="1"/>
          </p:cNvSpPr>
          <p:nvPr>
            <p:ph type="chart" sz="quarter" idx="14"/>
          </p:nvPr>
        </p:nvSpPr>
        <p:spPr>
          <a:xfrm>
            <a:off x="324181" y="1679181"/>
            <a:ext cx="3696000" cy="424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MX" dirty="0"/>
          </a:p>
        </p:txBody>
      </p:sp>
      <p:sp>
        <p:nvSpPr>
          <p:cNvPr id="11" name="5 Marcador de gráfico"/>
          <p:cNvSpPr>
            <a:spLocks noGrp="1"/>
          </p:cNvSpPr>
          <p:nvPr>
            <p:ph type="chart" sz="quarter" idx="15"/>
          </p:nvPr>
        </p:nvSpPr>
        <p:spPr>
          <a:xfrm>
            <a:off x="4278313" y="1677173"/>
            <a:ext cx="3696000" cy="424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MX" dirty="0"/>
          </a:p>
        </p:txBody>
      </p:sp>
      <p:sp>
        <p:nvSpPr>
          <p:cNvPr id="12" name="5 Marcador de gráfico"/>
          <p:cNvSpPr>
            <a:spLocks noGrp="1"/>
          </p:cNvSpPr>
          <p:nvPr>
            <p:ph type="chart" sz="quarter" idx="16"/>
          </p:nvPr>
        </p:nvSpPr>
        <p:spPr>
          <a:xfrm>
            <a:off x="8232443" y="1677173"/>
            <a:ext cx="3696000" cy="424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MX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7"/>
          </p:nvPr>
        </p:nvSpPr>
        <p:spPr>
          <a:xfrm>
            <a:off x="324181" y="824490"/>
            <a:ext cx="3696000" cy="784830"/>
          </a:xfr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Font typeface="Arial" pitchFamily="34" charset="0"/>
              <a:buNone/>
              <a:defRPr sz="1500" b="1" baseline="0">
                <a:solidFill>
                  <a:srgbClr val="182B47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500" b="0" baseline="0">
                <a:solidFill>
                  <a:srgbClr val="182B47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</p:txBody>
      </p:sp>
      <p:sp>
        <p:nvSpPr>
          <p:cNvPr id="14" name="12 Marcador de texto"/>
          <p:cNvSpPr>
            <a:spLocks noGrp="1"/>
          </p:cNvSpPr>
          <p:nvPr>
            <p:ph type="body" sz="quarter" idx="18"/>
          </p:nvPr>
        </p:nvSpPr>
        <p:spPr>
          <a:xfrm>
            <a:off x="4278313" y="824490"/>
            <a:ext cx="3696000" cy="784830"/>
          </a:xfr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Font typeface="Arial" pitchFamily="34" charset="0"/>
              <a:buNone/>
              <a:defRPr sz="1500" b="1" baseline="0">
                <a:solidFill>
                  <a:srgbClr val="182B47"/>
                </a:solidFill>
              </a:defRPr>
            </a:lvl1pPr>
            <a:lvl2pPr marL="0" indent="0" algn="ctr">
              <a:spcBef>
                <a:spcPts val="0"/>
              </a:spcBef>
              <a:buNone/>
              <a:defRPr sz="1500" b="0" baseline="0">
                <a:solidFill>
                  <a:srgbClr val="182B47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</p:txBody>
      </p:sp>
      <p:sp>
        <p:nvSpPr>
          <p:cNvPr id="15" name="12 Marcador de texto"/>
          <p:cNvSpPr>
            <a:spLocks noGrp="1"/>
          </p:cNvSpPr>
          <p:nvPr>
            <p:ph type="body" sz="quarter" idx="19"/>
          </p:nvPr>
        </p:nvSpPr>
        <p:spPr>
          <a:xfrm>
            <a:off x="8232443" y="824490"/>
            <a:ext cx="3696000" cy="784830"/>
          </a:xfr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Font typeface="Arial" pitchFamily="34" charset="0"/>
              <a:buNone/>
              <a:defRPr sz="1500" b="1"/>
            </a:lvl1pPr>
            <a:lvl2pPr marL="0" indent="0" algn="ctr">
              <a:spcBef>
                <a:spcPts val="0"/>
              </a:spcBef>
              <a:buNone/>
              <a:defRPr sz="1500" b="0" baseline="0">
                <a:solidFill>
                  <a:srgbClr val="182B47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</p:txBody>
      </p:sp>
      <p:sp>
        <p:nvSpPr>
          <p:cNvPr id="16" name="4 Marcador de texto"/>
          <p:cNvSpPr>
            <a:spLocks noGrp="1"/>
          </p:cNvSpPr>
          <p:nvPr>
            <p:ph type="body" sz="quarter" idx="20"/>
          </p:nvPr>
        </p:nvSpPr>
        <p:spPr>
          <a:xfrm>
            <a:off x="324181" y="5975885"/>
            <a:ext cx="3696000" cy="246221"/>
          </a:xfrm>
        </p:spPr>
        <p:txBody>
          <a:bodyPr>
            <a:spAutoFit/>
          </a:bodyPr>
          <a:lstStyle>
            <a:lvl1pPr marL="0" indent="0" algn="just">
              <a:spcBef>
                <a:spcPts val="0"/>
              </a:spcBef>
              <a:buNone/>
              <a:defRPr sz="1000" baseline="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17" name="4 Marcador de texto"/>
          <p:cNvSpPr>
            <a:spLocks noGrp="1"/>
          </p:cNvSpPr>
          <p:nvPr>
            <p:ph type="body" sz="quarter" idx="21"/>
          </p:nvPr>
        </p:nvSpPr>
        <p:spPr>
          <a:xfrm>
            <a:off x="4278313" y="5975885"/>
            <a:ext cx="3696000" cy="246221"/>
          </a:xfrm>
        </p:spPr>
        <p:txBody>
          <a:bodyPr>
            <a:spAutoFit/>
          </a:bodyPr>
          <a:lstStyle>
            <a:lvl1pPr marL="0" indent="0" algn="just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18" name="4 Marcador de texto"/>
          <p:cNvSpPr>
            <a:spLocks noGrp="1"/>
          </p:cNvSpPr>
          <p:nvPr>
            <p:ph type="body" sz="quarter" idx="22"/>
          </p:nvPr>
        </p:nvSpPr>
        <p:spPr>
          <a:xfrm>
            <a:off x="8232443" y="5975885"/>
            <a:ext cx="3696000" cy="246221"/>
          </a:xfrm>
        </p:spPr>
        <p:txBody>
          <a:bodyPr>
            <a:spAutoFit/>
          </a:bodyPr>
          <a:lstStyle>
            <a:lvl1pPr marL="0" indent="0" algn="just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540663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gráf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329"/>
            <a:ext cx="12192000" cy="276225"/>
          </a:xfrm>
          <a:prstGeom prst="rect">
            <a:avLst/>
          </a:prstGeom>
        </p:spPr>
      </p:pic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83765" y="6381329"/>
            <a:ext cx="4320000" cy="365125"/>
          </a:xfrm>
        </p:spPr>
        <p:txBody>
          <a:bodyPr/>
          <a:lstStyle>
            <a:lvl1pPr>
              <a:defRPr sz="1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>
                <a:solidFill>
                  <a:srgbClr val="FFFFFF">
                    <a:lumMod val="85000"/>
                  </a:srgbClr>
                </a:solidFill>
              </a:rPr>
              <a:t>Determinantes de la Inflación</a:t>
            </a:r>
            <a:endParaRPr lang="es-MX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‹Nº›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95808" y="26868"/>
            <a:ext cx="10972800" cy="720080"/>
          </a:xfrm>
        </p:spPr>
        <p:txBody>
          <a:bodyPr/>
          <a:lstStyle>
            <a:lvl1pPr algn="l">
              <a:defRPr sz="3500" baseline="0">
                <a:solidFill>
                  <a:srgbClr val="182B47"/>
                </a:solidFill>
              </a:defRPr>
            </a:lvl1pPr>
          </a:lstStyle>
          <a:p>
            <a:r>
              <a:rPr lang="es-MX" noProof="0" dirty="0"/>
              <a:t>Haga clic para modificar el estilo de título del patrón</a:t>
            </a:r>
          </a:p>
        </p:txBody>
      </p:sp>
      <p:sp>
        <p:nvSpPr>
          <p:cNvPr id="12" name="5 Marcador de gráfico"/>
          <p:cNvSpPr>
            <a:spLocks noGrp="1"/>
          </p:cNvSpPr>
          <p:nvPr>
            <p:ph type="chart" sz="quarter" idx="14"/>
          </p:nvPr>
        </p:nvSpPr>
        <p:spPr>
          <a:xfrm>
            <a:off x="621573" y="1468129"/>
            <a:ext cx="10972800" cy="4453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MX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7"/>
          </p:nvPr>
        </p:nvSpPr>
        <p:spPr>
          <a:xfrm>
            <a:off x="621573" y="920930"/>
            <a:ext cx="10972800" cy="677108"/>
          </a:xfr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Font typeface="Arial" pitchFamily="34" charset="0"/>
              <a:buNone/>
              <a:defRPr sz="1900" b="1" baseline="0"/>
            </a:lvl1pPr>
            <a:lvl2pPr marL="0" indent="0" algn="ctr">
              <a:spcBef>
                <a:spcPts val="0"/>
              </a:spcBef>
              <a:buNone/>
              <a:defRPr sz="1900" b="0" baseline="0">
                <a:solidFill>
                  <a:srgbClr val="182B47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</p:txBody>
      </p:sp>
      <p:sp>
        <p:nvSpPr>
          <p:cNvPr id="14" name="4 Marcador de texto"/>
          <p:cNvSpPr>
            <a:spLocks noGrp="1"/>
          </p:cNvSpPr>
          <p:nvPr>
            <p:ph type="body" sz="quarter" idx="18"/>
          </p:nvPr>
        </p:nvSpPr>
        <p:spPr>
          <a:xfrm>
            <a:off x="621582" y="6047710"/>
            <a:ext cx="10972800" cy="261610"/>
          </a:xfrm>
        </p:spPr>
        <p:txBody>
          <a:bodyPr>
            <a:spAutoFit/>
          </a:bodyPr>
          <a:lstStyle>
            <a:lvl1pPr marL="0" indent="0" algn="just">
              <a:spcBef>
                <a:spcPts val="0"/>
              </a:spcBef>
              <a:buNone/>
              <a:defRPr sz="11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3676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gráfic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5329"/>
            <a:ext cx="12192000" cy="276225"/>
          </a:xfrm>
          <a:prstGeom prst="rect">
            <a:avLst/>
          </a:prstGeom>
        </p:spPr>
      </p:pic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83765" y="6381329"/>
            <a:ext cx="4320000" cy="365125"/>
          </a:xfrm>
        </p:spPr>
        <p:txBody>
          <a:bodyPr/>
          <a:lstStyle>
            <a:lvl1pPr>
              <a:defRPr sz="11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s-MX">
                <a:solidFill>
                  <a:srgbClr val="FFFFFF">
                    <a:lumMod val="85000"/>
                  </a:srgbClr>
                </a:solidFill>
              </a:rPr>
              <a:t>Determinantes de la Inflación</a:t>
            </a:r>
            <a:endParaRPr lang="es-MX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‹Nº›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595808" y="26868"/>
            <a:ext cx="10972800" cy="720080"/>
          </a:xfrm>
        </p:spPr>
        <p:txBody>
          <a:bodyPr/>
          <a:lstStyle>
            <a:lvl1pPr algn="l">
              <a:defRPr sz="3500" baseline="0">
                <a:solidFill>
                  <a:srgbClr val="182B47"/>
                </a:solidFill>
              </a:defRPr>
            </a:lvl1pPr>
          </a:lstStyle>
          <a:p>
            <a:r>
              <a:rPr lang="es-MX" noProof="0" dirty="0"/>
              <a:t>Haga clic para modificar el estilo de título del patrón</a:t>
            </a:r>
          </a:p>
        </p:txBody>
      </p:sp>
      <p:sp>
        <p:nvSpPr>
          <p:cNvPr id="12" name="5 Marcador de gráfico"/>
          <p:cNvSpPr>
            <a:spLocks noGrp="1"/>
          </p:cNvSpPr>
          <p:nvPr>
            <p:ph type="chart" sz="quarter" idx="14"/>
          </p:nvPr>
        </p:nvSpPr>
        <p:spPr>
          <a:xfrm>
            <a:off x="494379" y="1620270"/>
            <a:ext cx="5313600" cy="439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MX" dirty="0"/>
          </a:p>
        </p:txBody>
      </p:sp>
      <p:sp>
        <p:nvSpPr>
          <p:cNvPr id="13" name="12 Marcador de texto"/>
          <p:cNvSpPr>
            <a:spLocks noGrp="1"/>
          </p:cNvSpPr>
          <p:nvPr>
            <p:ph type="body" sz="quarter" idx="17"/>
          </p:nvPr>
        </p:nvSpPr>
        <p:spPr>
          <a:xfrm>
            <a:off x="494379" y="828271"/>
            <a:ext cx="5313600" cy="61555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Font typeface="Arial" pitchFamily="34" charset="0"/>
              <a:buNone/>
              <a:defRPr sz="1700" b="1"/>
            </a:lvl1pPr>
            <a:lvl2pPr marL="0" indent="0" algn="ctr">
              <a:spcBef>
                <a:spcPts val="0"/>
              </a:spcBef>
              <a:buNone/>
              <a:defRPr sz="1700" b="0" baseline="0">
                <a:solidFill>
                  <a:srgbClr val="182B47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</p:txBody>
      </p:sp>
      <p:sp>
        <p:nvSpPr>
          <p:cNvPr id="14" name="5 Marcador de gráfico"/>
          <p:cNvSpPr>
            <a:spLocks noGrp="1"/>
          </p:cNvSpPr>
          <p:nvPr>
            <p:ph type="chart" sz="quarter" idx="18"/>
          </p:nvPr>
        </p:nvSpPr>
        <p:spPr>
          <a:xfrm>
            <a:off x="6447029" y="1620270"/>
            <a:ext cx="5313600" cy="439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MX" dirty="0"/>
          </a:p>
        </p:txBody>
      </p:sp>
      <p:sp>
        <p:nvSpPr>
          <p:cNvPr id="15" name="12 Marcador de texto"/>
          <p:cNvSpPr>
            <a:spLocks noGrp="1"/>
          </p:cNvSpPr>
          <p:nvPr>
            <p:ph type="body" sz="quarter" idx="19"/>
          </p:nvPr>
        </p:nvSpPr>
        <p:spPr>
          <a:xfrm>
            <a:off x="6447029" y="829767"/>
            <a:ext cx="5313600" cy="615553"/>
          </a:xfrm>
        </p:spPr>
        <p:txBody>
          <a:bodyPr wrap="square">
            <a:spAutoFit/>
          </a:bodyPr>
          <a:lstStyle>
            <a:lvl1pPr marL="0" indent="0" algn="ctr">
              <a:spcBef>
                <a:spcPts val="0"/>
              </a:spcBef>
              <a:buFont typeface="Arial" pitchFamily="34" charset="0"/>
              <a:buNone/>
              <a:defRPr sz="1700" b="1"/>
            </a:lvl1pPr>
            <a:lvl2pPr marL="0" indent="0" algn="ctr">
              <a:spcBef>
                <a:spcPts val="0"/>
              </a:spcBef>
              <a:buNone/>
              <a:defRPr sz="1700" b="0" baseline="0">
                <a:solidFill>
                  <a:srgbClr val="182B47"/>
                </a:solidFill>
              </a:defRPr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</p:txBody>
      </p:sp>
      <p:sp>
        <p:nvSpPr>
          <p:cNvPr id="16" name="4 Marcador de texto"/>
          <p:cNvSpPr>
            <a:spLocks noGrp="1"/>
          </p:cNvSpPr>
          <p:nvPr>
            <p:ph type="body" sz="quarter" idx="20"/>
          </p:nvPr>
        </p:nvSpPr>
        <p:spPr>
          <a:xfrm>
            <a:off x="494368" y="6013476"/>
            <a:ext cx="5313600" cy="246221"/>
          </a:xfrm>
        </p:spPr>
        <p:txBody>
          <a:bodyPr>
            <a:spAutoFit/>
          </a:bodyPr>
          <a:lstStyle>
            <a:lvl1pPr marL="0" indent="0" algn="just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17" name="4 Marcador de texto"/>
          <p:cNvSpPr>
            <a:spLocks noGrp="1"/>
          </p:cNvSpPr>
          <p:nvPr>
            <p:ph type="body" sz="quarter" idx="21"/>
          </p:nvPr>
        </p:nvSpPr>
        <p:spPr>
          <a:xfrm>
            <a:off x="6447029" y="6014344"/>
            <a:ext cx="5313600" cy="246221"/>
          </a:xfrm>
        </p:spPr>
        <p:txBody>
          <a:bodyPr>
            <a:spAutoFit/>
          </a:bodyPr>
          <a:lstStyle>
            <a:lvl1pPr marL="0" indent="0" algn="just">
              <a:spcBef>
                <a:spcPts val="0"/>
              </a:spcBef>
              <a:buNone/>
              <a:defRPr sz="1000"/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9191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53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95808" y="-27384"/>
            <a:ext cx="109728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Banxico-NEC-azul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268760"/>
            <a:ext cx="109728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>
              <a:solidFill>
                <a:srgbClr val="182B47">
                  <a:tint val="75000"/>
                </a:srgb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1pPr>
          </a:lstStyle>
          <a:p>
            <a:r>
              <a:rPr lang="es-MX">
                <a:solidFill>
                  <a:srgbClr val="FFFFFF">
                    <a:lumMod val="50000"/>
                  </a:srgbClr>
                </a:solidFill>
              </a:rPr>
              <a:t>Determinantes de la Inflación</a:t>
            </a:r>
            <a:endParaRPr lang="es-MX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02BF4-BBF3-4639-B0BE-64A04A870BC8}" type="slidenum">
              <a:rPr lang="es-MX" smtClean="0">
                <a:solidFill>
                  <a:srgbClr val="182B47">
                    <a:tint val="75000"/>
                  </a:srgbClr>
                </a:solidFill>
              </a:rPr>
              <a:pPr/>
              <a:t>‹Nº›</a:t>
            </a:fld>
            <a:endParaRPr lang="es-MX" dirty="0">
              <a:solidFill>
                <a:srgbClr val="182B47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0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25406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SzPct val="50000"/>
        <a:buFont typeface="Wingdings" pitchFamily="2" charset="2"/>
        <a:buChar char="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CuadroTexto"/>
          <p:cNvSpPr txBox="1"/>
          <p:nvPr/>
        </p:nvSpPr>
        <p:spPr>
          <a:xfrm>
            <a:off x="219456" y="4538365"/>
            <a:ext cx="104371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Comments on “Pandemic-induced increases in container freight rates: Assessing their domestic effects in a globalized world</a:t>
            </a:r>
            <a:r>
              <a:rPr lang="en-US" sz="2000" b="1" dirty="0">
                <a:solidFill>
                  <a:schemeClr val="bg1"/>
                </a:solidFill>
              </a:rPr>
              <a:t>”</a:t>
            </a:r>
          </a:p>
        </p:txBody>
      </p:sp>
      <p:sp>
        <p:nvSpPr>
          <p:cNvPr id="4" name="9 CuadroTexto"/>
          <p:cNvSpPr txBox="1"/>
          <p:nvPr/>
        </p:nvSpPr>
        <p:spPr>
          <a:xfrm>
            <a:off x="577198" y="5123537"/>
            <a:ext cx="3810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Martín Tobal</a:t>
            </a:r>
            <a:r>
              <a:rPr lang="en-US" sz="1600" baseline="30000" dirty="0">
                <a:solidFill>
                  <a:srgbClr val="FFFFFF"/>
                </a:solidFill>
              </a:rPr>
              <a:t>*/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7" name="9 CuadroTexto"/>
          <p:cNvSpPr txBox="1"/>
          <p:nvPr/>
        </p:nvSpPr>
        <p:spPr>
          <a:xfrm>
            <a:off x="-15103" y="5449999"/>
            <a:ext cx="10085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*/ The opinions expressed herein are those of the author and do not necessarily represent those of Banco de México.</a:t>
            </a:r>
          </a:p>
        </p:txBody>
      </p:sp>
    </p:spTree>
    <p:extLst>
      <p:ext uri="{BB962C8B-B14F-4D97-AF65-F5344CB8AC3E}">
        <p14:creationId xmlns:p14="http://schemas.microsoft.com/office/powerpoint/2010/main" val="3975287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Comments on “Pandemic-induced increases in container freight rates: Assessing their domestic effects in a globalized world”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002BF4-BBF3-4639-B0BE-64A04A870BC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114393"/>
            <a:ext cx="10972800" cy="720080"/>
          </a:xfrm>
        </p:spPr>
        <p:txBody>
          <a:bodyPr/>
          <a:lstStyle/>
          <a:p>
            <a:r>
              <a:rPr lang="en-US" sz="2400" dirty="0"/>
              <a:t>What about </a:t>
            </a:r>
            <a:r>
              <a:rPr lang="en-US" sz="2400" dirty="0">
                <a:solidFill>
                  <a:srgbClr val="FF0000"/>
                </a:solidFill>
              </a:rPr>
              <a:t>(2)..real and Nominal </a:t>
            </a:r>
            <a:r>
              <a:rPr lang="en-US" sz="2400" dirty="0">
                <a:solidFill>
                  <a:schemeClr val="tx1"/>
                </a:solidFill>
              </a:rPr>
              <a:t>macroeconomic variables?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97592"/>
            <a:ext cx="10972800" cy="54726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900" dirty="0"/>
              <a:t>Using his quantitative real model of international trade, Pulido (2022) assesses the effect of higher container freight rates on </a:t>
            </a:r>
            <a:r>
              <a:rPr lang="en-US" sz="1900" b="1" u="sng" dirty="0"/>
              <a:t>domestic inflation</a:t>
            </a:r>
            <a:r>
              <a:rPr lang="en-US" sz="1900" dirty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900" dirty="0"/>
              <a:t>This goes </a:t>
            </a:r>
            <a:r>
              <a:rPr lang="en-US" sz="1900" b="1" u="sng" dirty="0"/>
              <a:t>against conventional wisdom</a:t>
            </a:r>
            <a:r>
              <a:rPr lang="en-US" sz="1900" dirty="0"/>
              <a:t>: we usually do not assess nominal effects in real models</a:t>
            </a:r>
            <a:r>
              <a:rPr lang="es-MX" sz="1800" i="0" dirty="0"/>
              <a:t>.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SzPct val="80000"/>
              <a:buFont typeface="Wingdings" pitchFamily="2" charset="2"/>
              <a:buChar char="n"/>
            </a:pPr>
            <a:r>
              <a:rPr lang="en-US" sz="1900" i="0" u="sng" dirty="0"/>
              <a:t>Pulido´s argument (2022)</a:t>
            </a:r>
            <a:r>
              <a:rPr lang="en-US" sz="1900" i="0" dirty="0"/>
              <a:t>: if you choose a </a:t>
            </a:r>
            <a:r>
              <a:rPr lang="en-US" sz="1900" dirty="0"/>
              <a:t>numeraire</a:t>
            </a:r>
            <a:r>
              <a:rPr lang="en-US" sz="1900" i="0" dirty="0"/>
              <a:t> that is not affected by the increase in freight rates, then the change in the prices of goods in Colombia (which are expressed in terms of the </a:t>
            </a:r>
            <a:r>
              <a:rPr lang="en-US" sz="1900" dirty="0"/>
              <a:t>numeraire</a:t>
            </a:r>
            <a:r>
              <a:rPr lang="en-US" sz="1900" i="0" dirty="0"/>
              <a:t>) can be interpreted as Colombia´s inflation rate. 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SzPct val="80000"/>
              <a:buFont typeface="Wingdings" pitchFamily="2" charset="2"/>
              <a:buChar char="n"/>
            </a:pPr>
            <a:r>
              <a:rPr lang="en-US" sz="1900" i="0" dirty="0"/>
              <a:t>Following this strategy, he chooses as the numeraire the price of education services in China, arguing that those prices were no affected by the increase in freight rates.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SzPct val="80000"/>
              <a:buFont typeface="Wingdings" pitchFamily="2" charset="2"/>
              <a:buChar char="n"/>
            </a:pPr>
            <a:r>
              <a:rPr lang="en-US" sz="1900" i="0" dirty="0"/>
              <a:t>However, I have two objections against this strategy.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900" i="0" dirty="0"/>
              <a:t>First, if that is Pulido´s strategy, I would like to see some evidence </a:t>
            </a:r>
            <a:r>
              <a:rPr lang="en-US" sz="1900" b="1" i="1" dirty="0"/>
              <a:t>consistent</a:t>
            </a:r>
            <a:r>
              <a:rPr lang="en-US" sz="1900" i="0" dirty="0"/>
              <a:t> with this </a:t>
            </a:r>
            <a:r>
              <a:rPr lang="en-US" sz="1900" dirty="0"/>
              <a:t>argument: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700" i="0" dirty="0"/>
              <a:t>For example, we should see that the price of education services in China exhibited the same behavior in coastal and non-coastal Chinese cities.</a:t>
            </a:r>
            <a:endParaRPr lang="en-US" sz="1900" i="0" dirty="0"/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SzPct val="80000"/>
              <a:buFont typeface="Wingdings" pitchFamily="2" charset="2"/>
              <a:buChar char="n"/>
            </a:pPr>
            <a:endParaRPr lang="en-US" sz="1900" i="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1694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Comments on “Pandemic-induced increases in container freight rates: Assessing their domestic effects in a globalized world”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002BF4-BBF3-4639-B0BE-64A04A870BC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105684"/>
            <a:ext cx="10972800" cy="720080"/>
          </a:xfrm>
        </p:spPr>
        <p:txBody>
          <a:bodyPr/>
          <a:lstStyle/>
          <a:p>
            <a:r>
              <a:rPr lang="en-US" sz="2400" dirty="0"/>
              <a:t>What about </a:t>
            </a:r>
            <a:r>
              <a:rPr lang="en-US" sz="2400" dirty="0">
                <a:solidFill>
                  <a:srgbClr val="FF0000"/>
                </a:solidFill>
              </a:rPr>
              <a:t>(2)..real and Nominal </a:t>
            </a:r>
            <a:r>
              <a:rPr lang="en-US" sz="2400" dirty="0">
                <a:solidFill>
                  <a:schemeClr val="tx1"/>
                </a:solidFill>
              </a:rPr>
              <a:t>macroeconomic variables?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97591"/>
            <a:ext cx="10972800" cy="557257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/>
              <a:t>Second, that evidence would be </a:t>
            </a:r>
            <a:r>
              <a:rPr lang="en-US" sz="1800" i="1" dirty="0"/>
              <a:t>consistent</a:t>
            </a:r>
            <a:r>
              <a:rPr lang="en-US" sz="1800" dirty="0"/>
              <a:t> but not enough.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n-US" sz="19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19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That would be thinking like a </a:t>
            </a:r>
            <a:r>
              <a:rPr lang="en-US" sz="1800" b="1" i="1" dirty="0"/>
              <a:t>macroeconomist</a:t>
            </a:r>
            <a:r>
              <a:rPr lang="en-US" sz="1800" dirty="0"/>
              <a:t> but dressed into the </a:t>
            </a:r>
            <a:r>
              <a:rPr lang="en-US" sz="1800" b="1" i="1" dirty="0"/>
              <a:t>T-shirt of a microeconomist.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It is possible that the price of education services in China has been less severely affected than of that of other goods and services: indeed, </a:t>
            </a:r>
            <a:r>
              <a:rPr lang="en-US" sz="1800" b="1" dirty="0"/>
              <a:t>this is the type of argument that would follow from a </a:t>
            </a:r>
            <a:r>
              <a:rPr lang="en-US" sz="1800" b="1" i="1" dirty="0"/>
              <a:t>diff-in-diff</a:t>
            </a:r>
            <a:r>
              <a:rPr lang="en-US" sz="1800" b="1" dirty="0"/>
              <a:t> analysis where you exploit changes over time and across (for example) Chinese sectors</a:t>
            </a:r>
            <a:r>
              <a:rPr lang="en-US" sz="1800" dirty="0"/>
              <a:t>. </a:t>
            </a:r>
            <a:endParaRPr lang="en-US" sz="1800" i="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However, in order for Pulido’s argument to be true, one needs the </a:t>
            </a:r>
            <a:r>
              <a:rPr lang="en-US" sz="1800" b="1" i="1" u="sng" dirty="0"/>
              <a:t>absolute</a:t>
            </a:r>
            <a:r>
              <a:rPr lang="en-US" sz="1800" dirty="0"/>
              <a:t> level) of the price of education services to be unaltered by changes in freight rates, </a:t>
            </a:r>
            <a:r>
              <a:rPr lang="en-US" sz="1800" b="1" u="sng" dirty="0"/>
              <a:t>not the relative level</a:t>
            </a:r>
            <a:r>
              <a:rPr lang="en-US" sz="1800" dirty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i="0" dirty="0"/>
              <a:t>That absolute level depends also on the </a:t>
            </a:r>
            <a:r>
              <a:rPr lang="en-US" sz="1800" b="1" i="1" u="sng" dirty="0" err="1"/>
              <a:t>nominality</a:t>
            </a:r>
            <a:r>
              <a:rPr lang="en-US" sz="1800" b="1" i="1" u="sng" dirty="0"/>
              <a:t> of the economy </a:t>
            </a:r>
            <a:r>
              <a:rPr lang="en-US" sz="1800" i="0" dirty="0"/>
              <a:t>which in turn depends on other things, such as money emission, inflation expectations……</a:t>
            </a:r>
            <a:r>
              <a:rPr lang="en-US" sz="1800" b="1" i="0" dirty="0"/>
              <a:t>even if those prices are set by Chinese regional governments</a:t>
            </a:r>
            <a:r>
              <a:rPr lang="en-US" sz="1800" dirty="0"/>
              <a:t>… </a:t>
            </a:r>
            <a:r>
              <a:rPr lang="en-US" sz="1800" i="0" dirty="0"/>
              <a:t>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endParaRPr lang="en-US" sz="18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1C707C3-2BF9-4D9E-A4B3-37EF458EC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674" y="1111092"/>
            <a:ext cx="1120276" cy="1027613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C441445-AAA2-4522-88D1-E74A6FA922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9113" y="1145646"/>
            <a:ext cx="1288227" cy="955492"/>
          </a:xfrm>
          <a:prstGeom prst="rect">
            <a:avLst/>
          </a:prstGeom>
        </p:spPr>
      </p:pic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47ACAAAD-3BD0-4805-B3C8-381A7E114167}"/>
              </a:ext>
            </a:extLst>
          </p:cNvPr>
          <p:cNvCxnSpPr/>
          <p:nvPr/>
        </p:nvCxnSpPr>
        <p:spPr>
          <a:xfrm>
            <a:off x="5242560" y="1407263"/>
            <a:ext cx="9579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2" descr="Central bank Archives - Notes Learning">
            <a:extLst>
              <a:ext uri="{FF2B5EF4-FFF2-40B4-BE49-F238E27FC236}">
                <a16:creationId xmlns:a16="http://schemas.microsoft.com/office/drawing/2014/main" id="{E215E26A-5392-47C2-8F8D-802A5D346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2" y="5120585"/>
            <a:ext cx="2619375" cy="118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9AFB7C32-4319-4B36-8B59-55355C3DD9D9}"/>
              </a:ext>
            </a:extLst>
          </p:cNvPr>
          <p:cNvCxnSpPr>
            <a:cxnSpLocks/>
          </p:cNvCxnSpPr>
          <p:nvPr/>
        </p:nvCxnSpPr>
        <p:spPr>
          <a:xfrm flipV="1">
            <a:off x="4704483" y="5266211"/>
            <a:ext cx="2942857" cy="84673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401D256B-B3FC-46DF-9498-1A5DBC14773E}"/>
              </a:ext>
            </a:extLst>
          </p:cNvPr>
          <p:cNvCxnSpPr>
            <a:cxnSpLocks/>
          </p:cNvCxnSpPr>
          <p:nvPr/>
        </p:nvCxnSpPr>
        <p:spPr>
          <a:xfrm flipH="1" flipV="1">
            <a:off x="4523812" y="5266211"/>
            <a:ext cx="2831597" cy="961392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1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Comments on “Pandemic-induced increases in container freight rates: Assessing their domestic effects in a globalized world”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002BF4-BBF3-4639-B0BE-64A04A870BC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62139"/>
            <a:ext cx="10972800" cy="720080"/>
          </a:xfrm>
        </p:spPr>
        <p:txBody>
          <a:bodyPr/>
          <a:lstStyle/>
          <a:p>
            <a:r>
              <a:rPr lang="en-US" sz="2800" dirty="0"/>
              <a:t>Empirical Strategy -identifying response of bilateral flows to freights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4A48810-7723-41BE-9B4C-CF8D4391D2B5}"/>
              </a:ext>
            </a:extLst>
          </p:cNvPr>
          <p:cNvSpPr/>
          <p:nvPr/>
        </p:nvSpPr>
        <p:spPr>
          <a:xfrm>
            <a:off x="7666037" y="2816352"/>
            <a:ext cx="581851" cy="1463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Marcador de contenido 4">
            <a:extLst>
              <a:ext uri="{FF2B5EF4-FFF2-40B4-BE49-F238E27FC236}">
                <a16:creationId xmlns:a16="http://schemas.microsoft.com/office/drawing/2014/main" id="{1C67B6E6-8935-4099-BC82-85CC8C9D3351}"/>
              </a:ext>
            </a:extLst>
          </p:cNvPr>
          <p:cNvSpPr txBox="1">
            <a:spLocks/>
          </p:cNvSpPr>
          <p:nvPr/>
        </p:nvSpPr>
        <p:spPr>
          <a:xfrm>
            <a:off x="505968" y="642929"/>
            <a:ext cx="11076432" cy="1232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100000"/>
              <a:buFont typeface="Wingdings" pitchFamily="2" charset="2"/>
              <a:buChar char="ü"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To estimate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response of bilateral trade flows to freight rates</a:t>
            </a:r>
            <a:r>
              <a:rPr lang="en-US" sz="1800" dirty="0">
                <a:solidFill>
                  <a:srgbClr val="182B47"/>
                </a:solidFill>
                <a:latin typeface="Calibri"/>
              </a:rPr>
              <a:t>, Pulido (2022) uses the following estimation :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82B47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003366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182B4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rgbClr val="003366"/>
              </a:buClr>
              <a:buSzPct val="100000"/>
              <a:buFont typeface="Wingdings" pitchFamily="2" charset="2"/>
              <a:buChar char="ü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182B4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0F52211-B281-4072-AB2B-0D334101BAC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59009" y="1496844"/>
            <a:ext cx="5612130" cy="378460"/>
          </a:xfrm>
          <a:prstGeom prst="rect">
            <a:avLst/>
          </a:prstGeom>
        </p:spPr>
      </p:pic>
      <p:sp>
        <p:nvSpPr>
          <p:cNvPr id="8" name="Marcador de contenido 4">
            <a:extLst>
              <a:ext uri="{FF2B5EF4-FFF2-40B4-BE49-F238E27FC236}">
                <a16:creationId xmlns:a16="http://schemas.microsoft.com/office/drawing/2014/main" id="{68B1EF32-ABB7-43A7-A036-CC88FBF0ACDF}"/>
              </a:ext>
            </a:extLst>
          </p:cNvPr>
          <p:cNvSpPr txBox="1">
            <a:spLocks/>
          </p:cNvSpPr>
          <p:nvPr/>
        </p:nvSpPr>
        <p:spPr>
          <a:xfrm>
            <a:off x="595808" y="1957976"/>
            <a:ext cx="6501678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100000"/>
              <a:buFont typeface="Wingdings" pitchFamily="2" charset="2"/>
              <a:buChar char="ü"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spcBef>
                <a:spcPts val="0"/>
              </a:spcBef>
              <a:buClr>
                <a:srgbClr val="0033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Dependent</a:t>
            </a: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variable: exports from country </a:t>
            </a:r>
            <a:r>
              <a:rPr lang="en-US" sz="1700" i="1" dirty="0" err="1">
                <a:solidFill>
                  <a:srgbClr val="182B47"/>
                </a:solidFill>
                <a:latin typeface="Calibri"/>
              </a:rPr>
              <a:t>i</a:t>
            </a:r>
            <a:r>
              <a:rPr kumimoji="0" lang="en-US" sz="1700" b="0" i="1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to n</a:t>
            </a:r>
            <a:r>
              <a:rPr kumimoji="0" lang="en-US" sz="1700" b="0" i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industry </a:t>
            </a:r>
            <a:r>
              <a:rPr kumimoji="0" lang="en-US" sz="1700" b="0" i="1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 at quarter t. </a:t>
            </a:r>
            <a:endParaRPr kumimoji="0" lang="en-US" sz="1700" b="0" i="1" u="none" strike="noStrike" kern="1200" cap="none" spc="0" normalizeH="0" baseline="0" noProof="0" dirty="0">
              <a:ln>
                <a:noFill/>
              </a:ln>
              <a:solidFill>
                <a:srgbClr val="182B4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Marcador de contenido 4">
            <a:extLst>
              <a:ext uri="{FF2B5EF4-FFF2-40B4-BE49-F238E27FC236}">
                <a16:creationId xmlns:a16="http://schemas.microsoft.com/office/drawing/2014/main" id="{19FCE804-8CAD-4C3F-9F80-7D3D237EBA04}"/>
              </a:ext>
            </a:extLst>
          </p:cNvPr>
          <p:cNvSpPr txBox="1">
            <a:spLocks/>
          </p:cNvSpPr>
          <p:nvPr/>
        </p:nvSpPr>
        <p:spPr>
          <a:xfrm>
            <a:off x="595808" y="2340795"/>
            <a:ext cx="10673083" cy="10134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100000"/>
              <a:buFont typeface="Wingdings" pitchFamily="2" charset="2"/>
              <a:buChar char="ü"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Pulido (2022) introduces</a:t>
            </a: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exporter-industry-time; importer-industry-time and exporter-importer-industry fixed effects: he </a:t>
            </a:r>
            <a:r>
              <a:rPr kumimoji="0" lang="en-US" sz="1600" b="1" i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exploits changes in the freight rates </a:t>
            </a:r>
            <a:r>
              <a:rPr lang="en-US" sz="1600" b="1" dirty="0"/>
              <a:t>for each country-pair </a:t>
            </a:r>
            <a:r>
              <a:rPr lang="en-US" sz="1600" b="1" u="sng" dirty="0"/>
              <a:t>over time</a:t>
            </a:r>
            <a:r>
              <a:rPr lang="en-US" sz="1600" dirty="0"/>
              <a:t>.</a:t>
            </a:r>
          </a:p>
          <a:p>
            <a:pPr marL="0" lv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/>
              <a:t>He designs an IV strategy based on exploiting a different timing in the adoption of lockdown policies by country-pairs.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solidFill>
                  <a:srgbClr val="182B47"/>
                </a:solidFill>
                <a:latin typeface="Calibri"/>
              </a:rPr>
              <a:t>This is a relatively nice strategy and the inclusion of so many fixed effects makes it relatively clean one.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kumimoji="0" lang="en-US" sz="1600" b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In </a:t>
            </a:r>
            <a:r>
              <a:rPr lang="en-US" sz="1600" dirty="0">
                <a:solidFill>
                  <a:srgbClr val="182B47"/>
                </a:solidFill>
                <a:latin typeface="Calibri"/>
              </a:rPr>
              <a:t>his sample he has </a:t>
            </a:r>
            <a:r>
              <a:rPr lang="en-US" sz="1600" b="1" u="sng" dirty="0">
                <a:solidFill>
                  <a:srgbClr val="182B47"/>
                </a:solidFill>
                <a:latin typeface="Calibri"/>
              </a:rPr>
              <a:t>both pre-pandemic and pandemic quarters</a:t>
            </a:r>
            <a:r>
              <a:rPr lang="en-US" sz="1600" dirty="0">
                <a:solidFill>
                  <a:srgbClr val="182B47"/>
                </a:solidFill>
                <a:latin typeface="Calibri"/>
              </a:rPr>
              <a:t>; so by </a:t>
            </a:r>
            <a:r>
              <a:rPr lang="en-US" sz="1600" b="1" u="sng" dirty="0">
                <a:solidFill>
                  <a:srgbClr val="182B47"/>
                </a:solidFill>
                <a:latin typeface="Calibri"/>
              </a:rPr>
              <a:t>over-time</a:t>
            </a:r>
            <a:r>
              <a:rPr lang="en-US" sz="1600" dirty="0">
                <a:solidFill>
                  <a:srgbClr val="182B47"/>
                </a:solidFill>
                <a:latin typeface="Calibri"/>
              </a:rPr>
              <a:t> we mean not only across pandemic quarters but also </a:t>
            </a:r>
            <a:r>
              <a:rPr lang="en-US" sz="1600" b="1" u="sng" dirty="0">
                <a:solidFill>
                  <a:srgbClr val="182B47"/>
                </a:solidFill>
                <a:latin typeface="Calibri"/>
              </a:rPr>
              <a:t>between the pre-pandemic and pandemic periods</a:t>
            </a:r>
            <a:r>
              <a:rPr lang="en-US" sz="1600" dirty="0">
                <a:solidFill>
                  <a:srgbClr val="182B47"/>
                </a:solidFill>
                <a:latin typeface="Calibri"/>
              </a:rPr>
              <a:t>.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kumimoji="0" lang="en-US" sz="1600" b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However,</a:t>
            </a:r>
            <a:r>
              <a:rPr kumimoji="0" lang="en-US" sz="1600" b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 many things have changed with the pandemic, e.g., preferences for certain goods, some of which may affect bilateral trade flows, i.e. they are </a:t>
            </a:r>
            <a:r>
              <a:rPr kumimoji="0" lang="en-US" sz="1600" b="1" i="1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not</a:t>
            </a:r>
            <a:r>
              <a:rPr kumimoji="0" lang="en-US" sz="1600" b="1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 captured by the importer-exporter-industry fixed effect</a:t>
            </a:r>
            <a:r>
              <a:rPr kumimoji="0" lang="en-US" sz="1600" b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 because that one does not vary over time- a clear example here is </a:t>
            </a:r>
            <a:r>
              <a:rPr kumimoji="0" lang="en-US" sz="1600" b="1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nearshoring and </a:t>
            </a:r>
            <a:r>
              <a:rPr kumimoji="0" lang="en-US" sz="1600" b="1" i="1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friend-shoring</a:t>
            </a:r>
            <a:r>
              <a:rPr kumimoji="0" lang="en-US" sz="1600" b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baseline="0" dirty="0">
                <a:solidFill>
                  <a:srgbClr val="182B47"/>
                </a:solidFill>
                <a:latin typeface="Calibri"/>
              </a:rPr>
              <a:t>Two ways of tackling this point: keep</a:t>
            </a:r>
            <a:r>
              <a:rPr lang="en-US" sz="1600" dirty="0">
                <a:solidFill>
                  <a:srgbClr val="182B47"/>
                </a:solidFill>
                <a:latin typeface="Calibri"/>
              </a:rPr>
              <a:t> exploiting the same variation (I understand with this many fixed effects you need data) and introduce 2 different </a:t>
            </a:r>
            <a:r>
              <a:rPr lang="en-US" sz="1600" b="1" dirty="0">
                <a:solidFill>
                  <a:srgbClr val="182B47"/>
                </a:solidFill>
              </a:rPr>
              <a:t>importer-exporter-industry fixed effect</a:t>
            </a:r>
            <a:r>
              <a:rPr lang="en-US" sz="1600" dirty="0">
                <a:solidFill>
                  <a:srgbClr val="182B47"/>
                </a:solidFill>
              </a:rPr>
              <a:t> (1 for the pre-pandemic period and the other one for the pandemic one); or drop the pre-pandemic period and exploit variation within the pandemic across quarters. </a:t>
            </a:r>
            <a:endParaRPr kumimoji="0" lang="en-US" sz="1600" b="0" u="none" strike="noStrike" kern="1200" cap="none" spc="0" normalizeH="0" baseline="0" noProof="0" dirty="0">
              <a:ln>
                <a:noFill/>
              </a:ln>
              <a:solidFill>
                <a:srgbClr val="182B47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A8CD41EC-A36F-4C1C-ABE3-7C5EE192AEC7}"/>
              </a:ext>
            </a:extLst>
          </p:cNvPr>
          <p:cNvCxnSpPr/>
          <p:nvPr/>
        </p:nvCxnSpPr>
        <p:spPr>
          <a:xfrm>
            <a:off x="5381897" y="1414172"/>
            <a:ext cx="209005" cy="1403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B87B5B5-8DE8-47D7-B320-B8A4C8034A23}"/>
              </a:ext>
            </a:extLst>
          </p:cNvPr>
          <p:cNvSpPr txBox="1"/>
          <p:nvPr/>
        </p:nvSpPr>
        <p:spPr>
          <a:xfrm>
            <a:off x="4763588" y="1072818"/>
            <a:ext cx="10014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err="1">
                <a:solidFill>
                  <a:srgbClr val="FF0000"/>
                </a:solidFill>
              </a:rPr>
              <a:t>Parameter</a:t>
            </a:r>
            <a:r>
              <a:rPr lang="es-MX" sz="1100" b="1" dirty="0">
                <a:solidFill>
                  <a:srgbClr val="FF0000"/>
                </a:solidFill>
              </a:rPr>
              <a:t> </a:t>
            </a:r>
            <a:r>
              <a:rPr lang="es-MX" sz="1100" b="1" dirty="0" err="1">
                <a:solidFill>
                  <a:srgbClr val="FF0000"/>
                </a:solidFill>
              </a:rPr>
              <a:t>of</a:t>
            </a:r>
            <a:r>
              <a:rPr lang="es-MX" sz="1100" b="1" dirty="0">
                <a:solidFill>
                  <a:srgbClr val="FF0000"/>
                </a:solidFill>
              </a:rPr>
              <a:t> </a:t>
            </a:r>
            <a:r>
              <a:rPr lang="es-MX" sz="1100" b="1" dirty="0" err="1">
                <a:solidFill>
                  <a:srgbClr val="FF0000"/>
                </a:solidFill>
              </a:rPr>
              <a:t>interest</a:t>
            </a:r>
            <a:endParaRPr lang="es-MX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20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Comments on “Pandemic-induced increases in container freight rates: Assessing their domestic effects in a globalized world”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002BF4-BBF3-4639-B0BE-64A04A870BC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62139"/>
            <a:ext cx="10972800" cy="720080"/>
          </a:xfrm>
        </p:spPr>
        <p:txBody>
          <a:bodyPr/>
          <a:lstStyle/>
          <a:p>
            <a:r>
              <a:rPr lang="en-US" sz="2800" dirty="0"/>
              <a:t>Concluding Remarks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4A48810-7723-41BE-9B4C-CF8D4391D2B5}"/>
              </a:ext>
            </a:extLst>
          </p:cNvPr>
          <p:cNvSpPr/>
          <p:nvPr/>
        </p:nvSpPr>
        <p:spPr>
          <a:xfrm>
            <a:off x="7666037" y="2816352"/>
            <a:ext cx="581851" cy="1463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Marcador de contenido 4">
            <a:extLst>
              <a:ext uri="{FF2B5EF4-FFF2-40B4-BE49-F238E27FC236}">
                <a16:creationId xmlns:a16="http://schemas.microsoft.com/office/drawing/2014/main" id="{1C67B6E6-8935-4099-BC82-85CC8C9D3351}"/>
              </a:ext>
            </a:extLst>
          </p:cNvPr>
          <p:cNvSpPr txBox="1">
            <a:spLocks/>
          </p:cNvSpPr>
          <p:nvPr/>
        </p:nvSpPr>
        <p:spPr>
          <a:xfrm>
            <a:off x="505968" y="642929"/>
            <a:ext cx="11076432" cy="57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100000"/>
              <a:buFont typeface="Wingdings" pitchFamily="2" charset="2"/>
              <a:buChar char="ü"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I really liked the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rPr>
              <a:t> paper; I do believe that it makes a contribution; indeed, more than 1.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sz="2000" baseline="0" dirty="0">
                <a:solidFill>
                  <a:srgbClr val="182B47"/>
                </a:solidFill>
                <a:latin typeface="Calibri"/>
              </a:rPr>
              <a:t>It is up to</a:t>
            </a:r>
            <a:r>
              <a:rPr lang="en-US" sz="2000" dirty="0">
                <a:solidFill>
                  <a:srgbClr val="182B47"/>
                </a:solidFill>
                <a:latin typeface="Calibri"/>
              </a:rPr>
              <a:t> José to choose which is the most important and write (</a:t>
            </a:r>
            <a:r>
              <a:rPr lang="en-US" sz="2000" b="1" u="sng" dirty="0">
                <a:solidFill>
                  <a:srgbClr val="182B47"/>
                </a:solidFill>
                <a:latin typeface="Calibri"/>
              </a:rPr>
              <a:t>sale</a:t>
            </a:r>
            <a:r>
              <a:rPr lang="en-US" sz="2000" dirty="0">
                <a:solidFill>
                  <a:srgbClr val="182B47"/>
                </a:solidFill>
                <a:latin typeface="Calibri"/>
              </a:rPr>
              <a:t> !!) the paper accordingly.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sz="2000" dirty="0">
                <a:solidFill>
                  <a:srgbClr val="182B47"/>
                </a:solidFill>
                <a:latin typeface="Calibri"/>
              </a:rPr>
              <a:t>However, I do believe that, when making this choice, the author, should not include the part on domestic inflation.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lang="en-US" sz="2000" dirty="0">
                <a:solidFill>
                  <a:srgbClr val="182B47"/>
                </a:solidFill>
                <a:latin typeface="Calibri"/>
              </a:rPr>
              <a:t>Explaining more other results, including the welfare effects, may be a better direction.</a:t>
            </a:r>
          </a:p>
        </p:txBody>
      </p:sp>
    </p:spTree>
    <p:extLst>
      <p:ext uri="{BB962C8B-B14F-4D97-AF65-F5344CB8AC3E}">
        <p14:creationId xmlns:p14="http://schemas.microsoft.com/office/powerpoint/2010/main" val="280555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Comments on “Pandemic-induced increases in container freight rates: Assessing their domestic effects in a globalized world”</a:t>
            </a:r>
            <a:endParaRPr lang="es-MX" b="1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14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REFERENCES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97591"/>
            <a:ext cx="10972800" cy="5683737"/>
          </a:xfrm>
        </p:spPr>
        <p:txBody>
          <a:bodyPr>
            <a:normAutofit/>
          </a:bodyPr>
          <a:lstStyle/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Arkolakis</a:t>
            </a:r>
            <a:r>
              <a:rPr lang="en-US" sz="1600" i="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C., </a:t>
            </a:r>
            <a:r>
              <a:rPr lang="en-US" sz="1600" i="0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Costinot</a:t>
            </a:r>
            <a:r>
              <a:rPr lang="en-US" sz="1600" i="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A., &amp; Rodríguez-Clare, A. (2012). New trade models, same old gains?. American Economic Review, 102(1), 94-130.</a:t>
            </a: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Ossa, Ralph, “A ‘New Trade’ Theory of GATT/WTO Negotiations,” Journal of Political Econ-omy119 (2011):122–15.</a:t>
            </a: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Brander, James A. and Barbara Spencer, “Tariffs and the Extraction of Foreign </a:t>
            </a:r>
            <a:r>
              <a:rPr lang="en-US" sz="1600" i="0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MonopolyRents</a:t>
            </a:r>
            <a:r>
              <a:rPr lang="en-US" sz="1600" i="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under Potential </a:t>
            </a:r>
            <a:r>
              <a:rPr lang="en-US" sz="1600" i="0" dirty="0" err="1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Entry,”Canadian</a:t>
            </a:r>
            <a:r>
              <a:rPr lang="en-US" sz="1600" i="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Journal of Economics14 (1981):371–89.</a:t>
            </a: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Caliendo, Lorenzo, and Fernando </a:t>
            </a:r>
            <a:r>
              <a:rPr lang="en-US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Parro</a:t>
            </a: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2015. “Estimates of the trade and welfare effects of NAFTA.” The Review of Economic Studies, 82(1 (290)): 1–44.</a:t>
            </a: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Caliendo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Lorenzo, Maximiliano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Dvorkin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Fernando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Parro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2019. “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Trade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labor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General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equilibrium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China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trade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shock.” </a:t>
            </a:r>
            <a:r>
              <a:rPr lang="es-MX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Econometrica</a:t>
            </a:r>
            <a:r>
              <a:rPr lang="es-MX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87(3): 741–835.</a:t>
            </a: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Eaton, Jonathan, and Samuel </a:t>
            </a:r>
            <a:r>
              <a:rPr lang="en-US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Kortum</a:t>
            </a: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2002. “Technology, geography, and trade.” </a:t>
            </a:r>
            <a:r>
              <a:rPr lang="en-US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Econometrica</a:t>
            </a: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70(5): 1741–1779.</a:t>
            </a:r>
            <a:endParaRPr lang="en-US" sz="1600" i="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Limão</a:t>
            </a: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Nuno, and Anthony J. Venables. 2001. “Infrastructure, geographical </a:t>
            </a:r>
            <a:r>
              <a:rPr lang="en-US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</a:t>
            </a: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transport costs, and trade.” The World Bank Economic Review, 15(3): 451–479</a:t>
            </a:r>
            <a:endParaRPr lang="en-US" sz="1600" i="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Tobal, Martín. "Regulatory Entry Barriers, Rent Shifting and the Home Market Effect." Review of international Economics 25.1 (2017): 76-97.</a:t>
            </a:r>
            <a:endParaRPr lang="en-US" sz="1600" i="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2000"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Venables, Anthony, “Trade and Trade Policy with Differentiated Products: A </a:t>
            </a:r>
            <a:r>
              <a:rPr lang="en-US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Chamberlainian</a:t>
            </a: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–Ricardian </a:t>
            </a:r>
            <a:r>
              <a:rPr lang="en-US" sz="1600" i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Model,”The</a:t>
            </a:r>
            <a:r>
              <a:rPr lang="en-US" sz="16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Economic Journal97 (1987):700–17.</a:t>
            </a:r>
          </a:p>
        </p:txBody>
      </p:sp>
    </p:spTree>
    <p:extLst>
      <p:ext uri="{BB962C8B-B14F-4D97-AF65-F5344CB8AC3E}">
        <p14:creationId xmlns:p14="http://schemas.microsoft.com/office/powerpoint/2010/main" val="97205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o 21"/>
          <p:cNvGrpSpPr/>
          <p:nvPr/>
        </p:nvGrpSpPr>
        <p:grpSpPr>
          <a:xfrm>
            <a:off x="1335897" y="1005758"/>
            <a:ext cx="9648000" cy="576000"/>
            <a:chOff x="538202" y="2268067"/>
            <a:chExt cx="11109734" cy="925203"/>
          </a:xfrm>
          <a:solidFill>
            <a:srgbClr val="182B47"/>
          </a:solidFill>
        </p:grpSpPr>
        <p:sp>
          <p:nvSpPr>
            <p:cNvPr id="23" name="7 Rectángulo redondeado"/>
            <p:cNvSpPr/>
            <p:nvPr/>
          </p:nvSpPr>
          <p:spPr>
            <a:xfrm>
              <a:off x="1722737" y="2268070"/>
              <a:ext cx="9925199" cy="925200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1"/>
                  </a:solidFill>
                  <a:latin typeface="Calibri"/>
                </a:rPr>
                <a:t>Things I liked and 3 paper´s characteristics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8 Rectángulo redondeado"/>
            <p:cNvSpPr/>
            <p:nvPr/>
          </p:nvSpPr>
          <p:spPr>
            <a:xfrm>
              <a:off x="538202" y="2268067"/>
              <a:ext cx="1184535" cy="925200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1328981" y="3632479"/>
            <a:ext cx="9648000" cy="576000"/>
            <a:chOff x="595807" y="3388881"/>
            <a:chExt cx="11052129" cy="963829"/>
          </a:xfrm>
        </p:grpSpPr>
        <p:sp>
          <p:nvSpPr>
            <p:cNvPr id="15" name="12 Rectángulo redondeado"/>
            <p:cNvSpPr/>
            <p:nvPr/>
          </p:nvSpPr>
          <p:spPr>
            <a:xfrm>
              <a:off x="595807" y="3388881"/>
              <a:ext cx="1129874" cy="963829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1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6" name="13 Rectángulo redondeado"/>
            <p:cNvSpPr/>
            <p:nvPr/>
          </p:nvSpPr>
          <p:spPr>
            <a:xfrm>
              <a:off x="1722737" y="3388882"/>
              <a:ext cx="9925199" cy="963828"/>
            </a:xfrm>
            <a:prstGeom prst="round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Areas for improvement</a:t>
              </a: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35FB8BA0-8A29-45F2-9472-5D90010879D0}"/>
              </a:ext>
            </a:extLst>
          </p:cNvPr>
          <p:cNvGrpSpPr/>
          <p:nvPr/>
        </p:nvGrpSpPr>
        <p:grpSpPr>
          <a:xfrm>
            <a:off x="2331923" y="1662612"/>
            <a:ext cx="8642245" cy="575999"/>
            <a:chOff x="595808" y="3262823"/>
            <a:chExt cx="11052128" cy="924516"/>
          </a:xfrm>
          <a:solidFill>
            <a:schemeClr val="bg1"/>
          </a:solidFill>
        </p:grpSpPr>
        <p:sp>
          <p:nvSpPr>
            <p:cNvPr id="21" name="12 Rectángulo redondeado">
              <a:extLst>
                <a:ext uri="{FF2B5EF4-FFF2-40B4-BE49-F238E27FC236}">
                  <a16:creationId xmlns:a16="http://schemas.microsoft.com/office/drawing/2014/main" id="{08148139-02A9-4802-B1B6-BD942A5ED574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8" name="13 Rectángulo redondeado">
              <a:extLst>
                <a:ext uri="{FF2B5EF4-FFF2-40B4-BE49-F238E27FC236}">
                  <a16:creationId xmlns:a16="http://schemas.microsoft.com/office/drawing/2014/main" id="{2D708205-241A-441B-AAF9-A37058C1B481}"/>
                </a:ext>
              </a:extLst>
            </p:cNvPr>
            <p:cNvSpPr/>
            <p:nvPr/>
          </p:nvSpPr>
          <p:spPr>
            <a:xfrm>
              <a:off x="1747936" y="3262823"/>
              <a:ext cx="9900000" cy="924516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Characteristic 1</a:t>
              </a:r>
              <a:endPara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5E0C38C9-D1B1-418F-B561-D776A8D5F4B1}"/>
              </a:ext>
            </a:extLst>
          </p:cNvPr>
          <p:cNvGrpSpPr/>
          <p:nvPr/>
        </p:nvGrpSpPr>
        <p:grpSpPr>
          <a:xfrm>
            <a:off x="2343645" y="2986718"/>
            <a:ext cx="8631884" cy="576000"/>
            <a:chOff x="595808" y="3262823"/>
            <a:chExt cx="11052128" cy="924518"/>
          </a:xfrm>
          <a:noFill/>
        </p:grpSpPr>
        <p:sp>
          <p:nvSpPr>
            <p:cNvPr id="30" name="12 Rectángulo redondeado">
              <a:extLst>
                <a:ext uri="{FF2B5EF4-FFF2-40B4-BE49-F238E27FC236}">
                  <a16:creationId xmlns:a16="http://schemas.microsoft.com/office/drawing/2014/main" id="{8372FB19-271E-49A1-9B00-0FEFDF42DBBF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34" name="13 Rectángulo redondeado">
              <a:extLst>
                <a:ext uri="{FF2B5EF4-FFF2-40B4-BE49-F238E27FC236}">
                  <a16:creationId xmlns:a16="http://schemas.microsoft.com/office/drawing/2014/main" id="{DD7740B4-A943-43FE-90BA-AB33EAD34376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just">
                <a:defRPr/>
              </a:pPr>
              <a:r>
                <a:rPr lang="en-US" sz="2200" b="1" dirty="0">
                  <a:solidFill>
                    <a:srgbClr val="182B47"/>
                  </a:solidFill>
                </a:rPr>
                <a:t>Characteristic 3</a:t>
              </a:r>
              <a:endPara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B15EF2EB-5D06-4734-B52C-4542EED4D33E}"/>
              </a:ext>
            </a:extLst>
          </p:cNvPr>
          <p:cNvGrpSpPr/>
          <p:nvPr/>
        </p:nvGrpSpPr>
        <p:grpSpPr>
          <a:xfrm>
            <a:off x="2342039" y="2320973"/>
            <a:ext cx="8631884" cy="576000"/>
            <a:chOff x="595808" y="3262823"/>
            <a:chExt cx="11052128" cy="924518"/>
          </a:xfrm>
          <a:solidFill>
            <a:schemeClr val="bg1"/>
          </a:solidFill>
        </p:grpSpPr>
        <p:sp>
          <p:nvSpPr>
            <p:cNvPr id="36" name="12 Rectángulo redondeado">
              <a:extLst>
                <a:ext uri="{FF2B5EF4-FFF2-40B4-BE49-F238E27FC236}">
                  <a16:creationId xmlns:a16="http://schemas.microsoft.com/office/drawing/2014/main" id="{AD990DA1-DA2C-4474-9DDE-E0DA314D68D5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37" name="13 Rectángulo redondeado">
              <a:extLst>
                <a:ext uri="{FF2B5EF4-FFF2-40B4-BE49-F238E27FC236}">
                  <a16:creationId xmlns:a16="http://schemas.microsoft.com/office/drawing/2014/main" id="{A6F57042-3757-4652-8EBB-CF284D8AD7AE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just">
                <a:defRPr/>
              </a:pPr>
              <a:r>
                <a:rPr lang="en-US" sz="2200" b="1" dirty="0">
                  <a:solidFill>
                    <a:srgbClr val="182B47"/>
                  </a:solidFill>
                </a:rPr>
                <a:t>Characteristic 2</a:t>
              </a:r>
              <a:endPara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182B47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8" name="Marcador de pie de página 1">
            <a:extLst>
              <a:ext uri="{FF2B5EF4-FFF2-40B4-BE49-F238E27FC236}">
                <a16:creationId xmlns:a16="http://schemas.microsoft.com/office/drawing/2014/main" id="{9BA3F405-98D6-4848-9939-9C899E7F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50126" y="6433582"/>
            <a:ext cx="8151223" cy="365125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chemeClr val="bg1"/>
                </a:solidFill>
              </a:rPr>
              <a:t>Comments on “Pandemic-induced increases in container freight rates: Assessing their domestic effects in a globalized world”</a:t>
            </a:r>
            <a:endParaRPr lang="es-MX" b="1" dirty="0">
              <a:solidFill>
                <a:srgbClr val="FFFFFF">
                  <a:lumMod val="85000"/>
                </a:srgb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39" name="Grupo 38">
            <a:extLst>
              <a:ext uri="{FF2B5EF4-FFF2-40B4-BE49-F238E27FC236}">
                <a16:creationId xmlns:a16="http://schemas.microsoft.com/office/drawing/2014/main" id="{E0C98BB0-0EFD-4D3F-91DC-BD642FD7CC41}"/>
              </a:ext>
            </a:extLst>
          </p:cNvPr>
          <p:cNvGrpSpPr/>
          <p:nvPr/>
        </p:nvGrpSpPr>
        <p:grpSpPr>
          <a:xfrm>
            <a:off x="2331922" y="4289271"/>
            <a:ext cx="8642245" cy="576000"/>
            <a:chOff x="595808" y="3262823"/>
            <a:chExt cx="11052128" cy="924518"/>
          </a:xfrm>
          <a:solidFill>
            <a:schemeClr val="bg1"/>
          </a:solidFill>
        </p:grpSpPr>
        <p:sp>
          <p:nvSpPr>
            <p:cNvPr id="40" name="12 Rectángulo redondeado">
              <a:extLst>
                <a:ext uri="{FF2B5EF4-FFF2-40B4-BE49-F238E27FC236}">
                  <a16:creationId xmlns:a16="http://schemas.microsoft.com/office/drawing/2014/main" id="{7DF356AC-6384-42BE-BBE5-E010789C7E69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41" name="13 Rectángulo redondeado">
              <a:extLst>
                <a:ext uri="{FF2B5EF4-FFF2-40B4-BE49-F238E27FC236}">
                  <a16:creationId xmlns:a16="http://schemas.microsoft.com/office/drawing/2014/main" id="{4A8B0F0B-44E5-44D6-8D9F-52DAAAAC5559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>
                <a:defRPr/>
              </a:pPr>
              <a:r>
                <a:rPr lang="en-US" sz="2200" b="1" dirty="0">
                  <a:solidFill>
                    <a:srgbClr val="182B47"/>
                  </a:solidFill>
                </a:rPr>
                <a:t>Characteristic 1</a:t>
              </a:r>
            </a:p>
          </p:txBody>
        </p:sp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FCED7489-34BA-4FC0-A59F-FB100C397B9C}"/>
              </a:ext>
            </a:extLst>
          </p:cNvPr>
          <p:cNvGrpSpPr/>
          <p:nvPr/>
        </p:nvGrpSpPr>
        <p:grpSpPr>
          <a:xfrm>
            <a:off x="2343644" y="5613378"/>
            <a:ext cx="8631884" cy="576000"/>
            <a:chOff x="595808" y="3262823"/>
            <a:chExt cx="11052128" cy="924518"/>
          </a:xfrm>
          <a:noFill/>
        </p:grpSpPr>
        <p:sp>
          <p:nvSpPr>
            <p:cNvPr id="43" name="12 Rectángulo redondeado">
              <a:extLst>
                <a:ext uri="{FF2B5EF4-FFF2-40B4-BE49-F238E27FC236}">
                  <a16:creationId xmlns:a16="http://schemas.microsoft.com/office/drawing/2014/main" id="{AD5F6B74-4499-4508-BDFE-E3BCFE1CA783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44" name="13 Rectángulo redondeado">
              <a:extLst>
                <a:ext uri="{FF2B5EF4-FFF2-40B4-BE49-F238E27FC236}">
                  <a16:creationId xmlns:a16="http://schemas.microsoft.com/office/drawing/2014/main" id="{82FD93F1-7E08-42C0-A559-46B290A1086A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just">
                <a:defRPr/>
              </a:pPr>
              <a:r>
                <a:rPr lang="en-US" sz="2200" b="1" dirty="0">
                  <a:solidFill>
                    <a:srgbClr val="182B47"/>
                  </a:solidFill>
                </a:rPr>
                <a:t>Characteristic 3</a:t>
              </a: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59CDF858-7DCC-49A3-86E4-3FD9B724D72C}"/>
              </a:ext>
            </a:extLst>
          </p:cNvPr>
          <p:cNvGrpSpPr/>
          <p:nvPr/>
        </p:nvGrpSpPr>
        <p:grpSpPr>
          <a:xfrm>
            <a:off x="2342038" y="4947633"/>
            <a:ext cx="8631884" cy="576000"/>
            <a:chOff x="595808" y="3262823"/>
            <a:chExt cx="11052128" cy="924518"/>
          </a:xfrm>
          <a:solidFill>
            <a:schemeClr val="bg1"/>
          </a:solidFill>
        </p:grpSpPr>
        <p:sp>
          <p:nvSpPr>
            <p:cNvPr id="46" name="12 Rectángulo redondeado">
              <a:extLst>
                <a:ext uri="{FF2B5EF4-FFF2-40B4-BE49-F238E27FC236}">
                  <a16:creationId xmlns:a16="http://schemas.microsoft.com/office/drawing/2014/main" id="{860C9F86-9215-463D-94EF-F9362D525144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47" name="13 Rectángulo redondeado">
              <a:extLst>
                <a:ext uri="{FF2B5EF4-FFF2-40B4-BE49-F238E27FC236}">
                  <a16:creationId xmlns:a16="http://schemas.microsoft.com/office/drawing/2014/main" id="{20DB8296-4714-454D-BBDD-E4C3616F4665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just">
                <a:defRPr/>
              </a:pPr>
              <a:r>
                <a:rPr lang="en-US" sz="2200" b="1" dirty="0">
                  <a:solidFill>
                    <a:srgbClr val="182B47"/>
                  </a:solidFill>
                </a:rPr>
                <a:t>Characteristic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9934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Comments on “Pandemic-induced increases in container freight rates: Assessing their domestic effects in a globalized world”</a:t>
            </a:r>
            <a:endParaRPr lang="es-MX" b="1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3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61704"/>
            <a:ext cx="10972800" cy="720080"/>
          </a:xfrm>
        </p:spPr>
        <p:txBody>
          <a:bodyPr/>
          <a:lstStyle/>
          <a:p>
            <a:r>
              <a:rPr lang="en-US" sz="2800" dirty="0"/>
              <a:t>The research question; the method and the counterfactual exercises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97592"/>
            <a:ext cx="10972800" cy="54726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900" dirty="0"/>
              <a:t>The manuscript “</a:t>
            </a:r>
            <a:r>
              <a:rPr lang="en-US" sz="1900" i="1" dirty="0"/>
              <a:t>Pandemic-induced increases in container freight rates: Assessing their domestic effects in a globalized world</a:t>
            </a:r>
            <a:r>
              <a:rPr lang="en-US" sz="1900" dirty="0"/>
              <a:t>” by José Pulido (2022) </a:t>
            </a:r>
            <a:r>
              <a:rPr lang="en-US" sz="1900" u="sng" dirty="0"/>
              <a:t>quantifies the effects of </a:t>
            </a:r>
            <a:r>
              <a:rPr lang="en-US" sz="1900" b="1" u="sng" dirty="0"/>
              <a:t>higher</a:t>
            </a:r>
            <a:r>
              <a:rPr lang="en-US" sz="1900" u="sng" dirty="0"/>
              <a:t> </a:t>
            </a:r>
            <a:r>
              <a:rPr lang="en-US" sz="1900" b="1" u="sng" dirty="0"/>
              <a:t>transportation costs </a:t>
            </a:r>
            <a:r>
              <a:rPr lang="en-US" sz="1900" u="sng" dirty="0"/>
              <a:t>on </a:t>
            </a:r>
            <a:r>
              <a:rPr lang="en-US" sz="1900" b="1" u="sng" dirty="0"/>
              <a:t>macroeconomic variables</a:t>
            </a:r>
            <a:r>
              <a:rPr lang="en-US" sz="1800" dirty="0"/>
              <a:t>: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US" sz="1800" i="0" u="sng" dirty="0"/>
              <a:t>Transportation costs</a:t>
            </a:r>
            <a:r>
              <a:rPr lang="en-US" sz="1800" i="0" dirty="0"/>
              <a:t>: It assess the effects of </a:t>
            </a:r>
            <a:r>
              <a:rPr lang="en-US" sz="1800" b="1" i="0" u="sng" dirty="0"/>
              <a:t>higher container freight rates during the Covid-19 pandemic</a:t>
            </a:r>
            <a:r>
              <a:rPr lang="en-US" sz="1800" dirty="0"/>
              <a:t>. 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US" sz="1800" i="0" u="sng" dirty="0"/>
              <a:t>Macroeconomic variables</a:t>
            </a:r>
            <a:r>
              <a:rPr lang="en-US" sz="1800" i="0" dirty="0"/>
              <a:t>: it considers both </a:t>
            </a:r>
            <a:r>
              <a:rPr lang="en-US" sz="1800" b="1" i="0" u="sng" dirty="0"/>
              <a:t>nominal</a:t>
            </a:r>
            <a:r>
              <a:rPr lang="en-US" sz="1800" b="1" i="0" dirty="0"/>
              <a:t> </a:t>
            </a:r>
            <a:r>
              <a:rPr lang="en-US" sz="1800" i="0" dirty="0"/>
              <a:t>(domestic inflation) </a:t>
            </a:r>
            <a:r>
              <a:rPr lang="en-US" sz="1800" b="1" i="0" u="sng" dirty="0"/>
              <a:t>and real macroeconomic variables</a:t>
            </a:r>
            <a:r>
              <a:rPr lang="en-US" sz="1800" b="1" i="0" dirty="0"/>
              <a:t> </a:t>
            </a:r>
            <a:r>
              <a:rPr lang="en-US" sz="1800" i="0" dirty="0"/>
              <a:t>(real consumption; real wages allocation of labor across sectors). </a:t>
            </a:r>
          </a:p>
          <a:p>
            <a:pPr marL="800100" lvl="1" indent="-34290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US" sz="1800" i="0" u="sng" dirty="0"/>
              <a:t>Small-open economy</a:t>
            </a:r>
            <a:r>
              <a:rPr lang="en-US" sz="1800" i="0" dirty="0"/>
              <a:t>: it undertakes the study for a commodities exporting country, </a:t>
            </a:r>
            <a:r>
              <a:rPr lang="en-US" sz="1800" b="1" i="0" u="sng" dirty="0"/>
              <a:t>Colombia</a:t>
            </a:r>
            <a:r>
              <a:rPr lang="en-US" sz="1800" i="0" dirty="0"/>
              <a:t>. </a:t>
            </a:r>
          </a:p>
          <a:p>
            <a:pPr>
              <a:lnSpc>
                <a:spcPct val="12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sz="1900" dirty="0"/>
              <a:t>To this end, Pulido (2022) uses a dynamic quantitative model of international trade.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900" i="0" dirty="0"/>
              <a:t>This model enables the author to estimate </a:t>
            </a:r>
            <a:r>
              <a:rPr lang="en-US" sz="1900" dirty="0"/>
              <a:t>the effects of higher freight rates for routes that involve Colombia directly -shipped in and out of Colombia-, </a:t>
            </a:r>
            <a:r>
              <a:rPr lang="en-US" sz="1900" b="1" u="sng" dirty="0"/>
              <a:t>but also for routes that involve Colombia indirectly</a:t>
            </a:r>
            <a:r>
              <a:rPr lang="en-US" sz="1900" b="1" dirty="0"/>
              <a:t> </a:t>
            </a:r>
            <a:r>
              <a:rPr lang="en-US" sz="1900" dirty="0"/>
              <a:t>-</a:t>
            </a:r>
            <a:r>
              <a:rPr lang="en-US" sz="1900" b="1" dirty="0"/>
              <a:t>goods shipped through all other routes around the globe</a:t>
            </a:r>
            <a:r>
              <a:rPr lang="en-US" sz="1900" i="0" dirty="0"/>
              <a:t>.-</a:t>
            </a:r>
          </a:p>
        </p:txBody>
      </p:sp>
    </p:spTree>
    <p:extLst>
      <p:ext uri="{BB962C8B-B14F-4D97-AF65-F5344CB8AC3E}">
        <p14:creationId xmlns:p14="http://schemas.microsoft.com/office/powerpoint/2010/main" val="366936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Comments on “Pandemic-induced increases in container freight rates: Assessing their domestic effects in a globalized world”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002BF4-BBF3-4639-B0BE-64A04A870BC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35577"/>
            <a:ext cx="10972800" cy="720080"/>
          </a:xfrm>
        </p:spPr>
        <p:txBody>
          <a:bodyPr/>
          <a:lstStyle/>
          <a:p>
            <a:r>
              <a:rPr lang="en-US" sz="2800" dirty="0"/>
              <a:t>The research question; the method and the counterfactual exercises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97592"/>
            <a:ext cx="10972800" cy="547260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 dirty="0"/>
              <a:t>I like that Pulido (2022) that distinguishes these 2 types of routes and the </a:t>
            </a:r>
            <a:r>
              <a:rPr lang="en-US" sz="1800" b="1" dirty="0"/>
              <a:t>result about indirect routes</a:t>
            </a:r>
            <a:r>
              <a:rPr lang="en-US" sz="1800" dirty="0"/>
              <a:t>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 i="0" dirty="0"/>
              <a:t>At a first glance, it is only</a:t>
            </a:r>
            <a:r>
              <a:rPr lang="en-US" sz="1800" dirty="0"/>
              <a:t> </a:t>
            </a:r>
            <a:r>
              <a:rPr lang="en-US" sz="1800" i="0" dirty="0"/>
              <a:t>a traditional “geography-trade” type of question</a:t>
            </a:r>
            <a:r>
              <a:rPr lang="en-US" sz="1800" dirty="0"/>
              <a:t> </a:t>
            </a:r>
            <a:r>
              <a:rPr lang="en-US" sz="1800" i="0" dirty="0"/>
              <a:t>about global routes, but……..</a:t>
            </a:r>
            <a:r>
              <a:rPr lang="en-US" sz="1800" dirty="0"/>
              <a:t>.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 i="0" u="sng" dirty="0"/>
              <a:t>Intuitive insight</a:t>
            </a:r>
            <a:r>
              <a:rPr lang="en-US" sz="1800" i="0" dirty="0"/>
              <a:t>: </a:t>
            </a:r>
            <a:r>
              <a:rPr lang="en-US" sz="1800" b="1" dirty="0"/>
              <a:t>what´s bad for the world is not so bad for Colombia because it improves this country´s relative position</a:t>
            </a:r>
            <a:r>
              <a:rPr lang="en-US" sz="1800" dirty="0"/>
              <a:t>. </a:t>
            </a:r>
            <a:r>
              <a:rPr lang="en-US" sz="1800" i="0" dirty="0"/>
              <a:t>What is welfare-diminishing for the world (higher freight rates for the routes that do not involve Colombia directly) has almost no welfare impact in this country</a:t>
            </a:r>
            <a:r>
              <a:rPr lang="en-US" sz="1800" dirty="0"/>
              <a:t>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800" i="0" dirty="0"/>
              <a:t>There is some </a:t>
            </a:r>
            <a:r>
              <a:rPr lang="en-US" sz="1800" i="0" u="sng" dirty="0"/>
              <a:t>analogy with an already established literature arguing that unilateral trade protection is welfare-improving</a:t>
            </a:r>
            <a:r>
              <a:rPr lang="en-US" sz="1800" i="0" dirty="0"/>
              <a:t>, for example, due to </a:t>
            </a:r>
            <a:r>
              <a:rPr lang="es-MX" sz="1800" dirty="0" err="1"/>
              <a:t>production</a:t>
            </a:r>
            <a:r>
              <a:rPr lang="es-MX" sz="1800" dirty="0"/>
              <a:t> </a:t>
            </a:r>
            <a:r>
              <a:rPr lang="es-MX" sz="1800" dirty="0" err="1"/>
              <a:t>relocation</a:t>
            </a:r>
            <a:r>
              <a:rPr lang="es-MX" sz="1800" dirty="0"/>
              <a:t> motives </a:t>
            </a:r>
            <a:r>
              <a:rPr lang="es-MX" sz="1800" i="0" dirty="0"/>
              <a:t>(Venables, 1987; Ossa, 2011; Tobal, 2017) </a:t>
            </a:r>
            <a:r>
              <a:rPr lang="es-MX" sz="1800" i="0" dirty="0" err="1"/>
              <a:t>or</a:t>
            </a:r>
            <a:r>
              <a:rPr lang="es-MX" sz="1800" i="0" dirty="0"/>
              <a:t> </a:t>
            </a:r>
            <a:r>
              <a:rPr lang="es-MX" sz="1800" dirty="0" err="1"/>
              <a:t>rent-shifting</a:t>
            </a:r>
            <a:r>
              <a:rPr lang="es-MX" sz="1800" dirty="0"/>
              <a:t> </a:t>
            </a:r>
            <a:r>
              <a:rPr lang="es-MX" sz="1800" dirty="0" err="1"/>
              <a:t>effects</a:t>
            </a:r>
            <a:r>
              <a:rPr lang="es-MX" sz="1800" dirty="0"/>
              <a:t> </a:t>
            </a:r>
            <a:r>
              <a:rPr lang="es-MX" sz="1800" i="0" dirty="0"/>
              <a:t>(</a:t>
            </a:r>
            <a:r>
              <a:rPr lang="es-MX" sz="1800" i="0" dirty="0" err="1"/>
              <a:t>Brander</a:t>
            </a:r>
            <a:r>
              <a:rPr lang="es-MX" sz="1800" i="0" dirty="0"/>
              <a:t> and Spencer, 1985).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s-MX" sz="1800" i="0" dirty="0" err="1"/>
              <a:t>These</a:t>
            </a:r>
            <a:r>
              <a:rPr lang="es-MX" sz="1800" i="0" dirty="0"/>
              <a:t> </a:t>
            </a:r>
            <a:r>
              <a:rPr lang="es-MX" sz="1800" i="0" dirty="0" err="1"/>
              <a:t>results</a:t>
            </a:r>
            <a:r>
              <a:rPr lang="es-MX" sz="1800" i="0" dirty="0"/>
              <a:t> and </a:t>
            </a:r>
            <a:r>
              <a:rPr lang="es-MX" sz="1800" i="0" dirty="0" err="1"/>
              <a:t>the</a:t>
            </a:r>
            <a:r>
              <a:rPr lang="es-MX" sz="1800" i="0" dirty="0"/>
              <a:t> </a:t>
            </a:r>
            <a:r>
              <a:rPr lang="es-MX" sz="1800" i="0" dirty="0" err="1"/>
              <a:t>analogy</a:t>
            </a:r>
            <a:r>
              <a:rPr lang="es-MX" sz="1800" i="0" dirty="0"/>
              <a:t> </a:t>
            </a:r>
            <a:r>
              <a:rPr lang="es-MX" sz="1800" i="0" dirty="0" err="1"/>
              <a:t>with</a:t>
            </a:r>
            <a:r>
              <a:rPr lang="es-MX" sz="1800" i="0" dirty="0"/>
              <a:t> </a:t>
            </a:r>
            <a:r>
              <a:rPr lang="es-MX" sz="1800" i="0" dirty="0" err="1"/>
              <a:t>this</a:t>
            </a:r>
            <a:r>
              <a:rPr lang="es-MX" sz="1800" i="0" dirty="0"/>
              <a:t> </a:t>
            </a:r>
            <a:r>
              <a:rPr lang="es-MX" sz="1800" i="0" dirty="0" err="1"/>
              <a:t>protection</a:t>
            </a:r>
            <a:r>
              <a:rPr lang="es-MX" sz="1800" i="0" dirty="0"/>
              <a:t> </a:t>
            </a:r>
            <a:r>
              <a:rPr lang="es-MX" sz="1800" i="0" dirty="0" err="1"/>
              <a:t>literature</a:t>
            </a:r>
            <a:r>
              <a:rPr lang="es-MX" sz="1800" i="0" dirty="0"/>
              <a:t> </a:t>
            </a:r>
            <a:r>
              <a:rPr lang="es-MX" sz="1800" i="0" dirty="0" err="1"/>
              <a:t>is</a:t>
            </a:r>
            <a:r>
              <a:rPr lang="es-MX" sz="1800" i="0" dirty="0"/>
              <a:t> </a:t>
            </a:r>
            <a:r>
              <a:rPr lang="es-MX" sz="1800" i="0" dirty="0" err="1"/>
              <a:t>one</a:t>
            </a:r>
            <a:r>
              <a:rPr lang="es-MX" sz="1800" i="0" dirty="0"/>
              <a:t> </a:t>
            </a:r>
            <a:r>
              <a:rPr lang="es-MX" sz="1800" i="0" dirty="0" err="1"/>
              <a:t>of</a:t>
            </a:r>
            <a:r>
              <a:rPr lang="es-MX" sz="1800" i="0" dirty="0"/>
              <a:t> </a:t>
            </a:r>
            <a:r>
              <a:rPr lang="es-MX" sz="1800" i="0" dirty="0" err="1"/>
              <a:t>the</a:t>
            </a:r>
            <a:r>
              <a:rPr lang="es-MX" sz="1800" i="0" dirty="0"/>
              <a:t> </a:t>
            </a:r>
            <a:r>
              <a:rPr lang="es-MX" sz="1800" i="0" dirty="0" err="1"/>
              <a:t>nicest</a:t>
            </a:r>
            <a:r>
              <a:rPr lang="es-MX" sz="1800" i="0" dirty="0"/>
              <a:t> </a:t>
            </a:r>
            <a:r>
              <a:rPr lang="es-MX" sz="1800" i="0" dirty="0" err="1"/>
              <a:t>things</a:t>
            </a:r>
            <a:r>
              <a:rPr lang="es-MX" sz="1800" i="0" dirty="0"/>
              <a:t> </a:t>
            </a:r>
            <a:r>
              <a:rPr lang="es-MX" sz="1800" i="0" dirty="0" err="1"/>
              <a:t>about</a:t>
            </a:r>
            <a:r>
              <a:rPr lang="es-MX" sz="1800" i="0" dirty="0"/>
              <a:t> </a:t>
            </a:r>
            <a:r>
              <a:rPr lang="es-MX" sz="1800" i="0" dirty="0" err="1"/>
              <a:t>Pulido´s</a:t>
            </a:r>
            <a:r>
              <a:rPr lang="es-MX" sz="1800" i="0" dirty="0"/>
              <a:t> </a:t>
            </a:r>
            <a:r>
              <a:rPr lang="es-MX" sz="1800" i="0" dirty="0" err="1"/>
              <a:t>paper</a:t>
            </a:r>
            <a:r>
              <a:rPr lang="es-MX" sz="1800" i="0" dirty="0"/>
              <a:t> (2022). </a:t>
            </a:r>
            <a:r>
              <a:rPr lang="es-MX" sz="1800" i="0" dirty="0" err="1"/>
              <a:t>It</a:t>
            </a:r>
            <a:r>
              <a:rPr lang="es-MX" sz="1800" i="0" dirty="0"/>
              <a:t> </a:t>
            </a:r>
            <a:r>
              <a:rPr lang="es-MX" sz="1800" i="0" dirty="0" err="1"/>
              <a:t>is</a:t>
            </a:r>
            <a:r>
              <a:rPr lang="es-MX" sz="1800" i="0" dirty="0"/>
              <a:t> </a:t>
            </a:r>
            <a:r>
              <a:rPr lang="es-MX" sz="1800" i="0" dirty="0" err="1"/>
              <a:t>also</a:t>
            </a:r>
            <a:r>
              <a:rPr lang="es-MX" sz="1800" i="0" dirty="0"/>
              <a:t> a </a:t>
            </a:r>
            <a:r>
              <a:rPr lang="es-MX" sz="1800" i="0" dirty="0" err="1"/>
              <a:t>promising</a:t>
            </a:r>
            <a:r>
              <a:rPr lang="es-MX" sz="1800" i="0" dirty="0"/>
              <a:t> </a:t>
            </a:r>
            <a:r>
              <a:rPr lang="es-MX" sz="1800" i="0" dirty="0" err="1"/>
              <a:t>avenue</a:t>
            </a:r>
            <a:r>
              <a:rPr lang="es-MX" sz="1800" i="0" dirty="0"/>
              <a:t> </a:t>
            </a:r>
            <a:r>
              <a:rPr lang="es-MX" sz="1800" i="0" dirty="0" err="1"/>
              <a:t>for</a:t>
            </a:r>
            <a:r>
              <a:rPr lang="es-MX" sz="1800" i="0" dirty="0"/>
              <a:t> </a:t>
            </a:r>
            <a:r>
              <a:rPr lang="es-MX" sz="1800" i="0" dirty="0" err="1"/>
              <a:t>further</a:t>
            </a:r>
            <a:r>
              <a:rPr lang="es-MX" sz="1800" i="0" dirty="0"/>
              <a:t> </a:t>
            </a:r>
            <a:r>
              <a:rPr lang="es-MX" sz="1800" i="0" dirty="0" err="1"/>
              <a:t>research</a:t>
            </a:r>
            <a:r>
              <a:rPr lang="es-MX" sz="1800" i="0" dirty="0"/>
              <a:t>.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s-MX" sz="1800" i="0" u="sng" dirty="0" err="1"/>
              <a:t>Further</a:t>
            </a:r>
            <a:r>
              <a:rPr lang="es-MX" sz="1800" i="0" u="sng" dirty="0"/>
              <a:t> </a:t>
            </a:r>
            <a:r>
              <a:rPr lang="es-MX" sz="1800" i="0" u="sng" dirty="0" err="1"/>
              <a:t>extension</a:t>
            </a:r>
            <a:r>
              <a:rPr lang="es-MX" sz="1800" i="0" dirty="0"/>
              <a:t>: </a:t>
            </a:r>
            <a:r>
              <a:rPr lang="es-MX" sz="1800" b="1" i="0" dirty="0"/>
              <a:t>He </a:t>
            </a:r>
            <a:r>
              <a:rPr lang="es-MX" sz="1800" b="1" i="0" dirty="0" err="1"/>
              <a:t>does</a:t>
            </a:r>
            <a:r>
              <a:rPr lang="es-MX" sz="1800" b="1" i="0" dirty="0"/>
              <a:t> </a:t>
            </a:r>
            <a:r>
              <a:rPr lang="es-MX" sz="1800" b="1" i="0" dirty="0" err="1"/>
              <a:t>not</a:t>
            </a:r>
            <a:r>
              <a:rPr lang="es-MX" sz="1800" b="1" i="0" dirty="0"/>
              <a:t> </a:t>
            </a:r>
            <a:r>
              <a:rPr lang="es-MX" sz="1800" b="1" i="0" dirty="0" err="1"/>
              <a:t>exploit</a:t>
            </a:r>
            <a:r>
              <a:rPr lang="es-MX" sz="1800" b="1" i="0" dirty="0"/>
              <a:t> </a:t>
            </a:r>
            <a:r>
              <a:rPr lang="es-MX" sz="1800" b="1" i="0" dirty="0" err="1"/>
              <a:t>or</a:t>
            </a:r>
            <a:r>
              <a:rPr lang="es-MX" sz="1800" b="1" i="0" dirty="0"/>
              <a:t> </a:t>
            </a:r>
            <a:r>
              <a:rPr lang="es-MX" sz="1800" b="1" i="0" dirty="0" err="1"/>
              <a:t>even</a:t>
            </a:r>
            <a:r>
              <a:rPr lang="es-MX" sz="1800" b="1" i="0" dirty="0"/>
              <a:t> </a:t>
            </a:r>
            <a:r>
              <a:rPr lang="es-MX" sz="1800" b="1" i="0" dirty="0" err="1"/>
              <a:t>mention</a:t>
            </a:r>
            <a:r>
              <a:rPr lang="es-MX" sz="1800" b="1" i="0" dirty="0"/>
              <a:t> </a:t>
            </a:r>
            <a:r>
              <a:rPr lang="es-MX" sz="1800" b="1" i="0" dirty="0" err="1"/>
              <a:t>the</a:t>
            </a:r>
            <a:r>
              <a:rPr lang="es-MX" sz="1800" b="1" i="0" dirty="0"/>
              <a:t> </a:t>
            </a:r>
            <a:r>
              <a:rPr lang="es-MX" sz="1800" b="1" i="0" dirty="0" err="1"/>
              <a:t>analogy</a:t>
            </a:r>
            <a:r>
              <a:rPr lang="es-MX" sz="1800" i="0" dirty="0"/>
              <a:t>.</a:t>
            </a:r>
          </a:p>
          <a:p>
            <a:pPr marL="7416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800" i="0" dirty="0" err="1"/>
              <a:t>What</a:t>
            </a:r>
            <a:r>
              <a:rPr lang="es-MX" sz="1800" i="0" dirty="0"/>
              <a:t> </a:t>
            </a:r>
            <a:r>
              <a:rPr lang="es-MX" sz="1800" i="0" dirty="0" err="1"/>
              <a:t>is</a:t>
            </a:r>
            <a:r>
              <a:rPr lang="es-MX" sz="1800" i="0" dirty="0"/>
              <a:t> </a:t>
            </a:r>
            <a:r>
              <a:rPr lang="es-MX" sz="1800" i="0" dirty="0" err="1"/>
              <a:t>it</a:t>
            </a:r>
            <a:r>
              <a:rPr lang="es-MX" sz="1800" i="0" dirty="0"/>
              <a:t> </a:t>
            </a:r>
            <a:r>
              <a:rPr lang="es-MX" sz="1800" i="0" dirty="0" err="1"/>
              <a:t>the</a:t>
            </a:r>
            <a:r>
              <a:rPr lang="es-MX" sz="1800" i="0" dirty="0"/>
              <a:t> unilateral </a:t>
            </a:r>
            <a:r>
              <a:rPr lang="es-MX" sz="1800" i="0" dirty="0" err="1"/>
              <a:t>tariff</a:t>
            </a:r>
            <a:r>
              <a:rPr lang="es-MX" sz="1800" i="0" dirty="0"/>
              <a:t> </a:t>
            </a:r>
            <a:r>
              <a:rPr lang="es-MX" sz="1800" i="0" dirty="0" err="1"/>
              <a:t>equivalent</a:t>
            </a:r>
            <a:r>
              <a:rPr lang="es-MX" sz="1800" i="0" dirty="0"/>
              <a:t> </a:t>
            </a:r>
            <a:r>
              <a:rPr lang="es-MX" sz="1800" i="0" dirty="0" err="1"/>
              <a:t>for</a:t>
            </a:r>
            <a:r>
              <a:rPr lang="es-MX" sz="1800" i="0" dirty="0"/>
              <a:t> Colombia </a:t>
            </a:r>
            <a:r>
              <a:rPr lang="es-MX" sz="1800" i="0" dirty="0" err="1"/>
              <a:t>of</a:t>
            </a:r>
            <a:r>
              <a:rPr lang="es-MX" sz="1800" i="0" dirty="0"/>
              <a:t> </a:t>
            </a:r>
            <a:r>
              <a:rPr lang="es-MX" sz="1800" i="0" dirty="0" err="1"/>
              <a:t>the</a:t>
            </a:r>
            <a:r>
              <a:rPr lang="es-MX" sz="1800" i="0" dirty="0"/>
              <a:t> </a:t>
            </a:r>
            <a:r>
              <a:rPr lang="es-MX" sz="1800" i="0" dirty="0" err="1"/>
              <a:t>higher</a:t>
            </a:r>
            <a:r>
              <a:rPr lang="es-MX" sz="1800" i="0" dirty="0"/>
              <a:t> </a:t>
            </a:r>
            <a:r>
              <a:rPr lang="es-MX" sz="1800" i="0" dirty="0" err="1"/>
              <a:t>freight</a:t>
            </a:r>
            <a:r>
              <a:rPr lang="es-MX" sz="1800" i="0" dirty="0"/>
              <a:t> </a:t>
            </a:r>
            <a:r>
              <a:rPr lang="es-MX" sz="1800" i="0" dirty="0" err="1"/>
              <a:t>rates</a:t>
            </a:r>
            <a:r>
              <a:rPr lang="es-MX" sz="1800" i="0" dirty="0"/>
              <a:t> </a:t>
            </a:r>
            <a:r>
              <a:rPr lang="es-MX" sz="1800" i="0" dirty="0" err="1"/>
              <a:t>for</a:t>
            </a:r>
            <a:r>
              <a:rPr lang="es-MX" sz="1800" i="0" dirty="0"/>
              <a:t> </a:t>
            </a:r>
            <a:r>
              <a:rPr lang="es-MX" sz="1800" i="0" dirty="0" err="1"/>
              <a:t>the</a:t>
            </a:r>
            <a:r>
              <a:rPr lang="es-MX" sz="1800" i="0" dirty="0"/>
              <a:t> </a:t>
            </a:r>
            <a:r>
              <a:rPr lang="es-MX" sz="1800" i="0" dirty="0" err="1"/>
              <a:t>routes</a:t>
            </a:r>
            <a:r>
              <a:rPr lang="es-MX" sz="1800" i="0" dirty="0"/>
              <a:t> </a:t>
            </a:r>
            <a:r>
              <a:rPr lang="es-MX" sz="1800" i="0" dirty="0" err="1"/>
              <a:t>that</a:t>
            </a:r>
            <a:r>
              <a:rPr lang="es-MX" sz="1800" i="0" dirty="0"/>
              <a:t> do </a:t>
            </a:r>
            <a:r>
              <a:rPr lang="es-MX" sz="1800" i="0" dirty="0" err="1"/>
              <a:t>not</a:t>
            </a:r>
            <a:r>
              <a:rPr lang="es-MX" sz="1800" i="0" dirty="0"/>
              <a:t> </a:t>
            </a:r>
            <a:r>
              <a:rPr lang="es-MX" sz="1800" i="0" dirty="0" err="1"/>
              <a:t>involve</a:t>
            </a:r>
            <a:r>
              <a:rPr lang="es-MX" sz="1800" i="0" dirty="0"/>
              <a:t> </a:t>
            </a:r>
            <a:r>
              <a:rPr lang="es-MX" sz="1800" i="0" dirty="0" err="1"/>
              <a:t>it</a:t>
            </a:r>
            <a:r>
              <a:rPr lang="es-MX" sz="1800" i="0" dirty="0"/>
              <a:t> </a:t>
            </a:r>
            <a:r>
              <a:rPr lang="es-MX" sz="1800" i="0" dirty="0" err="1"/>
              <a:t>directly</a:t>
            </a:r>
            <a:r>
              <a:rPr lang="es-MX" sz="1800" i="0" dirty="0"/>
              <a:t>? </a:t>
            </a:r>
            <a:r>
              <a:rPr lang="es-MX" sz="1800" i="0" dirty="0" err="1"/>
              <a:t>Why</a:t>
            </a:r>
            <a:r>
              <a:rPr lang="es-MX" sz="1800" i="0" dirty="0"/>
              <a:t> </a:t>
            </a:r>
            <a:r>
              <a:rPr lang="es-MX" sz="1800" i="0" dirty="0" err="1"/>
              <a:t>welfare</a:t>
            </a:r>
            <a:r>
              <a:rPr lang="es-MX" sz="1800" i="0" dirty="0"/>
              <a:t> </a:t>
            </a:r>
            <a:r>
              <a:rPr lang="es-MX" sz="1800" i="0" dirty="0" err="1"/>
              <a:t>increases</a:t>
            </a:r>
            <a:r>
              <a:rPr lang="es-MX" sz="1800" i="0" dirty="0"/>
              <a:t> in </a:t>
            </a:r>
            <a:r>
              <a:rPr lang="es-MX" sz="1800" i="0" dirty="0" err="1"/>
              <a:t>the</a:t>
            </a:r>
            <a:r>
              <a:rPr lang="es-MX" sz="1800" i="0" dirty="0"/>
              <a:t> </a:t>
            </a:r>
            <a:r>
              <a:rPr lang="es-MX" sz="1800" i="0" dirty="0" err="1"/>
              <a:t>traditional</a:t>
            </a:r>
            <a:r>
              <a:rPr lang="es-MX" sz="1800" i="0" dirty="0"/>
              <a:t> </a:t>
            </a:r>
            <a:r>
              <a:rPr lang="es-MX" sz="1800" i="0" dirty="0" err="1"/>
              <a:t>literature</a:t>
            </a:r>
            <a:r>
              <a:rPr lang="es-MX" sz="1800" i="0" dirty="0"/>
              <a:t> </a:t>
            </a:r>
            <a:r>
              <a:rPr lang="es-MX" sz="1800" i="0" dirty="0" err="1"/>
              <a:t>on</a:t>
            </a:r>
            <a:r>
              <a:rPr lang="es-MX" sz="1800" i="0" dirty="0"/>
              <a:t> </a:t>
            </a:r>
            <a:r>
              <a:rPr lang="es-MX" sz="1800" i="0" dirty="0" err="1"/>
              <a:t>trade</a:t>
            </a:r>
            <a:r>
              <a:rPr lang="es-MX" sz="1800" i="0" dirty="0"/>
              <a:t> </a:t>
            </a:r>
            <a:r>
              <a:rPr lang="es-MX" sz="1800" i="0" dirty="0" err="1"/>
              <a:t>protection</a:t>
            </a:r>
            <a:r>
              <a:rPr lang="es-MX" sz="1800" i="0" dirty="0"/>
              <a:t> </a:t>
            </a:r>
            <a:r>
              <a:rPr lang="es-MX" sz="1800" i="0" dirty="0" err="1"/>
              <a:t>but</a:t>
            </a:r>
            <a:r>
              <a:rPr lang="es-MX" sz="1800" i="0" dirty="0"/>
              <a:t> </a:t>
            </a:r>
            <a:r>
              <a:rPr lang="es-MX" sz="1800" i="0" dirty="0" err="1"/>
              <a:t>instead</a:t>
            </a:r>
            <a:r>
              <a:rPr lang="es-MX" sz="1800" i="0" dirty="0"/>
              <a:t> </a:t>
            </a:r>
            <a:r>
              <a:rPr lang="es-MX" sz="1800" i="0" dirty="0" err="1"/>
              <a:t>it</a:t>
            </a:r>
            <a:r>
              <a:rPr lang="es-MX" sz="1800" i="0" dirty="0"/>
              <a:t> </a:t>
            </a:r>
            <a:r>
              <a:rPr lang="es-MX" sz="1800" i="0" dirty="0" err="1"/>
              <a:t>remains</a:t>
            </a:r>
            <a:r>
              <a:rPr lang="es-MX" sz="1800" i="0" dirty="0"/>
              <a:t> </a:t>
            </a:r>
            <a:r>
              <a:rPr lang="es-MX" sz="1800" i="0" dirty="0" err="1"/>
              <a:t>close</a:t>
            </a:r>
            <a:r>
              <a:rPr lang="es-MX" sz="1800" i="0" dirty="0"/>
              <a:t> </a:t>
            </a:r>
            <a:r>
              <a:rPr lang="es-MX" sz="1800" i="0" dirty="0" err="1"/>
              <a:t>to</a:t>
            </a:r>
            <a:r>
              <a:rPr lang="es-MX" sz="1800" i="0" dirty="0"/>
              <a:t> 0 in </a:t>
            </a:r>
            <a:r>
              <a:rPr lang="es-MX" sz="1800" i="0" dirty="0" err="1"/>
              <a:t>Pulido´s</a:t>
            </a:r>
            <a:r>
              <a:rPr lang="es-MX" sz="1800" i="0" dirty="0"/>
              <a:t> </a:t>
            </a:r>
            <a:r>
              <a:rPr lang="es-MX" sz="1800" i="0" dirty="0" err="1"/>
              <a:t>model</a:t>
            </a:r>
            <a:r>
              <a:rPr lang="es-MX" sz="1800" i="0" dirty="0"/>
              <a:t>? (</a:t>
            </a:r>
            <a:r>
              <a:rPr lang="es-MX" sz="1800" b="1" i="0" dirty="0" err="1"/>
              <a:t>Some</a:t>
            </a:r>
            <a:r>
              <a:rPr lang="es-MX" sz="1800" b="1" i="0" dirty="0"/>
              <a:t> </a:t>
            </a:r>
            <a:r>
              <a:rPr lang="es-MX" sz="1800" b="1" i="0" dirty="0" err="1"/>
              <a:t>could</a:t>
            </a:r>
            <a:r>
              <a:rPr lang="es-MX" sz="1800" b="1" i="0" dirty="0"/>
              <a:t> </a:t>
            </a:r>
            <a:r>
              <a:rPr lang="es-MX" sz="1800" b="1" i="0" dirty="0" err="1"/>
              <a:t>go</a:t>
            </a:r>
            <a:r>
              <a:rPr lang="es-MX" sz="1800" b="1" i="0" dirty="0"/>
              <a:t> in a </a:t>
            </a:r>
            <a:r>
              <a:rPr lang="es-MX" sz="1800" b="1" i="0" dirty="0" err="1"/>
              <a:t>different</a:t>
            </a:r>
            <a:r>
              <a:rPr lang="es-MX" sz="1800" b="1" i="0" dirty="0"/>
              <a:t> </a:t>
            </a:r>
            <a:r>
              <a:rPr lang="es-MX" sz="1800" b="1" i="0" dirty="0" err="1"/>
              <a:t>paper</a:t>
            </a:r>
            <a:r>
              <a:rPr lang="es-MX" sz="1800" b="1" i="0" dirty="0"/>
              <a:t> </a:t>
            </a:r>
            <a:r>
              <a:rPr lang="es-MX" sz="1800" b="1" i="0" dirty="0" err="1"/>
              <a:t>but</a:t>
            </a:r>
            <a:r>
              <a:rPr lang="es-MX" sz="1800" b="1" i="0" dirty="0"/>
              <a:t> I </a:t>
            </a:r>
            <a:r>
              <a:rPr lang="es-MX" sz="1800" b="1" i="0" dirty="0" err="1"/>
              <a:t>think</a:t>
            </a:r>
            <a:r>
              <a:rPr lang="es-MX" sz="1800" b="1" i="0" dirty="0"/>
              <a:t> </a:t>
            </a:r>
            <a:r>
              <a:rPr lang="es-MX" sz="1800" b="1" i="0" dirty="0" err="1"/>
              <a:t>there</a:t>
            </a:r>
            <a:r>
              <a:rPr lang="es-MX" sz="1800" b="1" i="0" dirty="0"/>
              <a:t> </a:t>
            </a:r>
            <a:r>
              <a:rPr lang="es-MX" sz="1800" b="1" i="0" dirty="0" err="1"/>
              <a:t>should</a:t>
            </a:r>
            <a:r>
              <a:rPr lang="es-MX" sz="1800" b="1" i="0" dirty="0"/>
              <a:t> more </a:t>
            </a:r>
            <a:r>
              <a:rPr lang="es-MX" sz="1800" b="1" i="0" dirty="0" err="1"/>
              <a:t>intuition</a:t>
            </a:r>
            <a:r>
              <a:rPr lang="es-MX" sz="1800" b="1" i="0" dirty="0"/>
              <a:t> </a:t>
            </a:r>
            <a:r>
              <a:rPr lang="es-MX" sz="1800" b="1" i="0" dirty="0" err="1"/>
              <a:t>about</a:t>
            </a:r>
            <a:r>
              <a:rPr lang="es-MX" sz="1800" b="1" i="0" dirty="0"/>
              <a:t> </a:t>
            </a:r>
            <a:r>
              <a:rPr lang="es-MX" sz="1800" b="1" i="0" dirty="0" err="1"/>
              <a:t>these</a:t>
            </a:r>
            <a:r>
              <a:rPr lang="es-MX" sz="1800" b="1" i="0" dirty="0"/>
              <a:t> </a:t>
            </a:r>
            <a:r>
              <a:rPr lang="es-MX" sz="1800" b="1" i="0" dirty="0" err="1"/>
              <a:t>results</a:t>
            </a:r>
            <a:r>
              <a:rPr lang="es-MX" sz="1800" b="1" i="0" dirty="0"/>
              <a:t> and </a:t>
            </a:r>
            <a:r>
              <a:rPr lang="es-MX" sz="1800" b="1" i="0" dirty="0" err="1"/>
              <a:t>comments</a:t>
            </a:r>
            <a:r>
              <a:rPr lang="es-MX" sz="1800" b="1" i="0" dirty="0"/>
              <a:t> </a:t>
            </a:r>
            <a:r>
              <a:rPr lang="es-MX" sz="1800" b="1" i="0" dirty="0" err="1"/>
              <a:t>on</a:t>
            </a:r>
            <a:r>
              <a:rPr lang="es-MX" sz="1800" b="1" i="0" dirty="0"/>
              <a:t> </a:t>
            </a:r>
            <a:r>
              <a:rPr lang="es-MX" sz="1800" b="1" i="0" dirty="0" err="1"/>
              <a:t>the</a:t>
            </a:r>
            <a:r>
              <a:rPr lang="es-MX" sz="1800" b="1" i="0" dirty="0"/>
              <a:t> </a:t>
            </a:r>
            <a:r>
              <a:rPr lang="es-MX" sz="1800" b="1" i="0" dirty="0" err="1"/>
              <a:t>analoy</a:t>
            </a:r>
            <a:r>
              <a:rPr lang="es-MX" sz="1800" b="1" i="0" dirty="0"/>
              <a:t> in </a:t>
            </a:r>
            <a:r>
              <a:rPr lang="es-MX" sz="1800" b="1" i="0" dirty="0" err="1"/>
              <a:t>this</a:t>
            </a:r>
            <a:r>
              <a:rPr lang="es-MX" sz="1800" b="1" i="0" dirty="0"/>
              <a:t> </a:t>
            </a:r>
            <a:r>
              <a:rPr lang="es-MX" sz="1800" b="1" i="0" dirty="0" err="1"/>
              <a:t>manucrtipt</a:t>
            </a:r>
            <a:r>
              <a:rPr lang="es-MX" sz="1800" i="0" dirty="0"/>
              <a:t>).  </a:t>
            </a:r>
            <a:endParaRPr lang="en-US" sz="1800" i="0" dirty="0"/>
          </a:p>
        </p:txBody>
      </p:sp>
    </p:spTree>
    <p:extLst>
      <p:ext uri="{BB962C8B-B14F-4D97-AF65-F5344CB8AC3E}">
        <p14:creationId xmlns:p14="http://schemas.microsoft.com/office/powerpoint/2010/main" val="339743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Comments on “Pandemic-induced increases in container freight rates: Assessing their domestic effects in a globalized world”</a:t>
            </a:r>
            <a:endParaRPr lang="es-MX" b="1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5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80862"/>
            <a:ext cx="10972800" cy="720080"/>
          </a:xfrm>
        </p:spPr>
        <p:txBody>
          <a:bodyPr/>
          <a:lstStyle/>
          <a:p>
            <a:r>
              <a:rPr lang="en-US" sz="2800" dirty="0"/>
              <a:t>The combination of “Macro” and “Micro” features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646" y="649824"/>
            <a:ext cx="10972800" cy="535519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100" dirty="0"/>
              <a:t>I like that the author dresses into both “macro” paper and a “micro” paper.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19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900" dirty="0"/>
              <a:t> </a:t>
            </a:r>
          </a:p>
          <a:p>
            <a:pPr>
              <a:lnSpc>
                <a:spcPct val="120000"/>
              </a:lnSpc>
              <a:spcBef>
                <a:spcPts val="3000"/>
              </a:spcBef>
              <a:spcAft>
                <a:spcPts val="1800"/>
              </a:spcAft>
            </a:pPr>
            <a:r>
              <a:rPr lang="en-US" sz="2100" dirty="0"/>
              <a:t>In the manner of a “macro” paper, it uses a dynamic model to quantify effects. In developing its “macro” part, the paper borrows several modeling features and a solution method from existing studies</a:t>
            </a:r>
            <a:r>
              <a:rPr lang="en-US" sz="1900" dirty="0"/>
              <a:t>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900" i="0" u="sng" dirty="0"/>
              <a:t>Eaton and </a:t>
            </a:r>
            <a:r>
              <a:rPr lang="en-US" sz="1900" i="0" u="sng" dirty="0" err="1"/>
              <a:t>Kortum</a:t>
            </a:r>
            <a:r>
              <a:rPr lang="en-US" sz="1900" i="0" u="sng" dirty="0"/>
              <a:t> (2002)</a:t>
            </a:r>
            <a:r>
              <a:rPr lang="en-US" sz="1900" i="0" dirty="0"/>
              <a:t>: the model has </a:t>
            </a:r>
            <a:r>
              <a:rPr lang="en-US" sz="1900" b="1" i="0" dirty="0"/>
              <a:t>multiple sectors </a:t>
            </a:r>
            <a:r>
              <a:rPr lang="en-US" sz="1900" i="0" dirty="0"/>
              <a:t>that differ in their production </a:t>
            </a:r>
            <a:r>
              <a:rPr lang="en-US" sz="1900" b="1" i="0" dirty="0"/>
              <a:t>technologies </a:t>
            </a:r>
            <a:r>
              <a:rPr lang="en-US" sz="1900" b="1" dirty="0"/>
              <a:t>á la Ricardo</a:t>
            </a:r>
            <a:r>
              <a:rPr lang="en-US" sz="1900" dirty="0"/>
              <a:t>.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900" i="0" u="sng" dirty="0"/>
              <a:t>Caliendo and </a:t>
            </a:r>
            <a:r>
              <a:rPr lang="en-US" sz="1900" i="0" u="sng" dirty="0" err="1"/>
              <a:t>Parro</a:t>
            </a:r>
            <a:r>
              <a:rPr lang="en-US" sz="1900" i="0" u="sng" dirty="0"/>
              <a:t> (2015)</a:t>
            </a:r>
            <a:r>
              <a:rPr lang="en-US" sz="1900" i="0" dirty="0"/>
              <a:t>: the multiple sectors of the model are linked through </a:t>
            </a:r>
            <a:r>
              <a:rPr lang="es-MX" sz="1900" i="0" dirty="0" err="1"/>
              <a:t>an</a:t>
            </a:r>
            <a:r>
              <a:rPr lang="es-MX" sz="1900" i="0" dirty="0"/>
              <a:t> </a:t>
            </a:r>
            <a:r>
              <a:rPr lang="es-MX" sz="1900" b="1" i="0" dirty="0"/>
              <a:t>input-output </a:t>
            </a:r>
            <a:r>
              <a:rPr lang="es-MX" sz="1900" b="1" i="0" dirty="0" err="1"/>
              <a:t>structure</a:t>
            </a:r>
            <a:r>
              <a:rPr lang="es-MX" sz="1900" i="0" dirty="0"/>
              <a:t>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900" i="0" u="sng" dirty="0"/>
              <a:t>Caliendo, </a:t>
            </a:r>
            <a:r>
              <a:rPr lang="en-US" sz="1900" i="0" u="sng" dirty="0" err="1"/>
              <a:t>Dvorkin</a:t>
            </a:r>
            <a:r>
              <a:rPr lang="en-US" sz="1900" i="0" u="sng" dirty="0"/>
              <a:t> and </a:t>
            </a:r>
            <a:r>
              <a:rPr lang="en-US" sz="1900" i="0" u="sng" dirty="0" err="1"/>
              <a:t>Parro</a:t>
            </a:r>
            <a:r>
              <a:rPr lang="en-US" sz="1900" i="0" u="sng" dirty="0"/>
              <a:t> (CDP; 2019) (I)</a:t>
            </a:r>
            <a:r>
              <a:rPr lang="en-US" sz="1900" i="0" dirty="0"/>
              <a:t>: the model is dynamic and it features </a:t>
            </a:r>
            <a:r>
              <a:rPr lang="en-US" sz="1900" b="1" i="0" dirty="0"/>
              <a:t>out-of-steady-state transitional dynamics</a:t>
            </a:r>
            <a:r>
              <a:rPr lang="en-US" sz="1900" i="0" dirty="0"/>
              <a:t>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1900" i="0" u="sng" dirty="0"/>
              <a:t>CDP (2019) (II)</a:t>
            </a:r>
            <a:r>
              <a:rPr lang="en-US" sz="1900" i="0" dirty="0"/>
              <a:t>: the paper uses a solution method that allows</a:t>
            </a:r>
            <a:r>
              <a:rPr lang="es-MX" sz="1900" b="1" dirty="0"/>
              <a:t> </a:t>
            </a:r>
            <a:r>
              <a:rPr lang="es-MX" sz="1900" i="0" dirty="0" err="1"/>
              <a:t>performing</a:t>
            </a:r>
            <a:r>
              <a:rPr lang="es-MX" sz="1900" b="1" dirty="0"/>
              <a:t> </a:t>
            </a:r>
            <a:r>
              <a:rPr lang="es-MX" sz="1900" b="1" dirty="0" err="1"/>
              <a:t>counterfactual</a:t>
            </a:r>
            <a:r>
              <a:rPr lang="es-MX" sz="1900" b="1" dirty="0"/>
              <a:t> </a:t>
            </a:r>
            <a:r>
              <a:rPr lang="es-MX" sz="1900" b="1" dirty="0" err="1"/>
              <a:t>analyses</a:t>
            </a:r>
            <a:r>
              <a:rPr lang="es-MX" sz="1900" b="1" dirty="0"/>
              <a:t> </a:t>
            </a:r>
            <a:r>
              <a:rPr lang="es-MX" sz="1900" dirty="0" err="1"/>
              <a:t>by</a:t>
            </a:r>
            <a:r>
              <a:rPr lang="es-MX" sz="1900" dirty="0"/>
              <a:t> </a:t>
            </a:r>
            <a:r>
              <a:rPr lang="es-MX" sz="1900" dirty="0" err="1"/>
              <a:t>writing</a:t>
            </a:r>
            <a:r>
              <a:rPr lang="es-MX" sz="1900" dirty="0"/>
              <a:t> </a:t>
            </a:r>
            <a:r>
              <a:rPr lang="es-MX" sz="1900" dirty="0" err="1"/>
              <a:t>the</a:t>
            </a:r>
            <a:r>
              <a:rPr lang="es-MX" sz="1900" dirty="0"/>
              <a:t> </a:t>
            </a:r>
            <a:r>
              <a:rPr lang="es-MX" sz="1900" dirty="0" err="1"/>
              <a:t>model</a:t>
            </a:r>
            <a:r>
              <a:rPr lang="es-MX" sz="1900" dirty="0"/>
              <a:t> in </a:t>
            </a:r>
            <a:r>
              <a:rPr lang="es-MX" sz="1900" b="1" u="sng" dirty="0" err="1"/>
              <a:t>relative</a:t>
            </a:r>
            <a:r>
              <a:rPr lang="es-MX" sz="1900" b="1" u="sng" dirty="0"/>
              <a:t> time </a:t>
            </a:r>
            <a:r>
              <a:rPr lang="es-MX" sz="1900" b="1" u="sng" dirty="0" err="1"/>
              <a:t>differences</a:t>
            </a:r>
            <a:r>
              <a:rPr lang="es-MX" sz="1900" i="0" dirty="0"/>
              <a:t>; </a:t>
            </a:r>
            <a:r>
              <a:rPr lang="es-MX" sz="1900" i="0" dirty="0" err="1"/>
              <a:t>there</a:t>
            </a:r>
            <a:r>
              <a:rPr lang="es-MX" sz="1900" i="0" dirty="0"/>
              <a:t> </a:t>
            </a:r>
            <a:r>
              <a:rPr lang="es-MX" sz="1900" i="0" dirty="0" err="1"/>
              <a:t>is</a:t>
            </a:r>
            <a:r>
              <a:rPr lang="es-MX" sz="1900" i="0" dirty="0"/>
              <a:t> no </a:t>
            </a:r>
            <a:r>
              <a:rPr lang="es-MX" sz="1900" i="0" dirty="0" err="1"/>
              <a:t>need</a:t>
            </a:r>
            <a:r>
              <a:rPr lang="es-MX" sz="1900" i="0" dirty="0"/>
              <a:t> </a:t>
            </a:r>
            <a:r>
              <a:rPr lang="es-MX" sz="1900" i="0" dirty="0" err="1"/>
              <a:t>to</a:t>
            </a:r>
            <a:r>
              <a:rPr lang="es-MX" sz="1900" i="0" dirty="0"/>
              <a:t> </a:t>
            </a:r>
            <a:r>
              <a:rPr lang="es-MX" sz="1900" i="0" dirty="0" err="1"/>
              <a:t>know</a:t>
            </a:r>
            <a:r>
              <a:rPr lang="es-MX" sz="1900" i="0" dirty="0"/>
              <a:t> </a:t>
            </a:r>
            <a:r>
              <a:rPr lang="es-MX" sz="1900" i="0" dirty="0" err="1"/>
              <a:t>fundamentals</a:t>
            </a:r>
            <a:r>
              <a:rPr lang="es-MX" sz="1900" i="0" dirty="0"/>
              <a:t>, i.e. </a:t>
            </a:r>
            <a:r>
              <a:rPr lang="es-MX" sz="1900" i="0" dirty="0" err="1"/>
              <a:t>exogenous</a:t>
            </a:r>
            <a:r>
              <a:rPr lang="es-MX" sz="1900" i="0" dirty="0"/>
              <a:t> </a:t>
            </a:r>
            <a:r>
              <a:rPr lang="es-MX" sz="1900" i="0" dirty="0" err="1"/>
              <a:t>state</a:t>
            </a:r>
            <a:r>
              <a:rPr lang="es-MX" sz="1900" i="0" dirty="0"/>
              <a:t> variables (</a:t>
            </a:r>
            <a:r>
              <a:rPr lang="es-MX" sz="1900" dirty="0" err="1"/>
              <a:t>productivities</a:t>
            </a:r>
            <a:r>
              <a:rPr lang="es-MX" sz="1900" dirty="0"/>
              <a:t>, labor </a:t>
            </a:r>
            <a:r>
              <a:rPr lang="es-MX" sz="1900" dirty="0" err="1"/>
              <a:t>mobility</a:t>
            </a:r>
            <a:r>
              <a:rPr lang="es-MX" sz="1900" dirty="0"/>
              <a:t> </a:t>
            </a:r>
            <a:r>
              <a:rPr lang="es-MX" sz="1900" dirty="0" err="1"/>
              <a:t>costs</a:t>
            </a:r>
            <a:r>
              <a:rPr lang="es-MX" sz="1900" dirty="0"/>
              <a:t>,..</a:t>
            </a:r>
            <a:r>
              <a:rPr lang="es-MX" sz="1900" i="0" dirty="0"/>
              <a:t>)</a:t>
            </a:r>
            <a:r>
              <a:rPr lang="es-MX" sz="1900" dirty="0"/>
              <a:t>. </a:t>
            </a:r>
            <a:r>
              <a:rPr lang="en-US" sz="1900" i="0" dirty="0"/>
              <a:t>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900" dirty="0"/>
              <a:t>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endParaRPr lang="en-US" sz="1800" dirty="0"/>
          </a:p>
        </p:txBody>
      </p:sp>
      <p:pic>
        <p:nvPicPr>
          <p:cNvPr id="2052" name="Picture 4" descr="Facebook Breakdown vs. Economics Exam Mental Breakdown&quot; T-shirt for Sale by  ECONTSHIRTS | Redbubble | economics t-shirts - economist t-shirts - economy  t-shirts">
            <a:extLst>
              <a:ext uri="{FF2B5EF4-FFF2-40B4-BE49-F238E27FC236}">
                <a16:creationId xmlns:a16="http://schemas.microsoft.com/office/drawing/2014/main" id="{11F069C8-0A99-4FBF-A1CB-CA1A8FC3B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544" y="1103647"/>
            <a:ext cx="1576609" cy="116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39B5EB4-F31E-4B78-8985-32481C21C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4983" y="1103647"/>
            <a:ext cx="1489166" cy="116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19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Comments on “Pandemic-induced increases in container freight rates: Assessing their domestic effects in a globalized world”</a:t>
            </a:r>
            <a:endParaRPr lang="es-MX" b="1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02BF4-BBF3-4639-B0BE-64A04A870BC8}" type="slidenum">
              <a:rPr lang="es-MX" smtClean="0">
                <a:solidFill>
                  <a:srgbClr val="FFFFFF"/>
                </a:solidFill>
              </a:rPr>
              <a:pPr/>
              <a:t>6</a:t>
            </a:fld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114393"/>
            <a:ext cx="10972800" cy="720080"/>
          </a:xfrm>
        </p:spPr>
        <p:txBody>
          <a:bodyPr/>
          <a:lstStyle/>
          <a:p>
            <a:r>
              <a:rPr lang="en-US" sz="2800" dirty="0"/>
              <a:t>The combination of “Macro” and “Micro” features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97592"/>
            <a:ext cx="10972800" cy="547260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1900" dirty="0"/>
              <a:t>As a “micro” paper, Pulido (2022) </a:t>
            </a:r>
            <a:r>
              <a:rPr lang="en-US" sz="1900" b="1" dirty="0"/>
              <a:t>takes very seriously the estimation of the parameter capturing the response of bilateral trade flows to freight rates</a:t>
            </a:r>
            <a:r>
              <a:rPr lang="en-US" sz="1900" dirty="0"/>
              <a:t>; he even uses an instrumental variable (IV) strategy: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700" i="0" u="sng" dirty="0"/>
              <a:t>As in the applied (micro) literature estimating</a:t>
            </a:r>
            <a:r>
              <a:rPr lang="en-US" sz="1800" i="0" u="sng" dirty="0"/>
              <a:t> trade elasticities to transportation costs</a:t>
            </a:r>
            <a:r>
              <a:rPr lang="en-US" sz="1800" i="0" dirty="0"/>
              <a:t>:</a:t>
            </a:r>
            <a:r>
              <a:rPr lang="en-US" sz="1800" dirty="0"/>
              <a:t> </a:t>
            </a:r>
            <a:r>
              <a:rPr lang="es-MX" sz="1800" i="0" dirty="0" err="1"/>
              <a:t>Limão</a:t>
            </a:r>
            <a:r>
              <a:rPr lang="es-MX" sz="1800" i="0" dirty="0"/>
              <a:t> and Venables (2001), Martínez-Zarzoso and Suárez-</a:t>
            </a:r>
            <a:r>
              <a:rPr lang="es-MX" sz="1800" i="0" dirty="0" err="1"/>
              <a:t>Burguet</a:t>
            </a:r>
            <a:r>
              <a:rPr lang="es-MX" sz="1800" i="0" dirty="0"/>
              <a:t> (2005), </a:t>
            </a:r>
            <a:r>
              <a:rPr lang="es-MX" sz="1800" i="0" dirty="0" err="1"/>
              <a:t>Jacks</a:t>
            </a:r>
            <a:r>
              <a:rPr lang="es-MX" sz="1800" i="0" dirty="0"/>
              <a:t> and </a:t>
            </a:r>
            <a:r>
              <a:rPr lang="es-MX" sz="1800" i="0" dirty="0" err="1"/>
              <a:t>Pendakur</a:t>
            </a:r>
            <a:r>
              <a:rPr lang="es-MX" sz="1800" i="0" dirty="0"/>
              <a:t> (2010), Shapiro (2016) and Fraser (2018).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SzPct val="80000"/>
              <a:buFont typeface="Wingdings" pitchFamily="2" charset="2"/>
              <a:buChar char="n"/>
            </a:pPr>
            <a:r>
              <a:rPr lang="en-US" sz="1900" i="0" dirty="0"/>
              <a:t>In the micro front, one thing I like is that Pulido´s identification strategy is “</a:t>
            </a:r>
            <a:r>
              <a:rPr lang="en-US" sz="1900" dirty="0"/>
              <a:t>relatively”</a:t>
            </a:r>
            <a:r>
              <a:rPr lang="en-US" sz="1900" i="0" dirty="0"/>
              <a:t> clean.  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SzPct val="80000"/>
              <a:buFont typeface="Wingdings" pitchFamily="2" charset="2"/>
              <a:buChar char="n"/>
            </a:pPr>
            <a:r>
              <a:rPr lang="en-US" sz="1900" i="0" dirty="0"/>
              <a:t>The combination of macro and micro features enables the author to have both: (</a:t>
            </a:r>
            <a:r>
              <a:rPr lang="en-US" sz="1900" i="0" dirty="0" err="1"/>
              <a:t>i</a:t>
            </a:r>
            <a:r>
              <a:rPr lang="en-US" sz="1900" i="0" dirty="0"/>
              <a:t>) the advantages of a macro-model, i.e.,: accounting for general equilibrium and dynamic equilibrium effects; and (ii) those of micro estimations, i.e., exploiting several dimensions of heterogeneity to be more serious about causality. 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SzPct val="80000"/>
              <a:buFont typeface="Wingdings" pitchFamily="2" charset="2"/>
              <a:buChar char="n"/>
            </a:pPr>
            <a:r>
              <a:rPr lang="en-US" sz="1900" i="0" u="sng" dirty="0"/>
              <a:t>This combination is not unique to Pulido´s</a:t>
            </a:r>
            <a:r>
              <a:rPr lang="en-US" sz="1900" i="0" dirty="0"/>
              <a:t>: CDP (2019) use the famous identification strategy of Autor, Dorn and Hanson (ADH, 2013) to isolate the impact of China´s shock and recover its productivity from a macro model. </a:t>
            </a:r>
            <a:r>
              <a:rPr lang="en-US" sz="1900" i="0" u="sng" dirty="0"/>
              <a:t>It is distinctive of a still small but emerging literature</a:t>
            </a:r>
            <a:r>
              <a:rPr lang="en-US" sz="1900" i="0" dirty="0"/>
              <a:t>.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SzPct val="80000"/>
              <a:buFont typeface="Wingdings" pitchFamily="2" charset="2"/>
              <a:buChar char="n"/>
            </a:pPr>
            <a:r>
              <a:rPr lang="en-US" sz="1900" i="0" u="sng" dirty="0"/>
              <a:t>However. I really like it</a:t>
            </a:r>
            <a:r>
              <a:rPr lang="en-US" sz="1900" i="0" dirty="0"/>
              <a:t>. Moreover, the fact that the literature is so emerging precisely indicates that </a:t>
            </a:r>
            <a:r>
              <a:rPr lang="en-US" sz="1900" b="1" i="0" dirty="0"/>
              <a:t>increases the prospects for Pulido’s publication are high</a:t>
            </a:r>
            <a:r>
              <a:rPr lang="en-US" sz="1900" i="0" dirty="0"/>
              <a:t>. </a:t>
            </a:r>
          </a:p>
          <a:p>
            <a:pPr marL="342900" lvl="1" indent="-342900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buSzPct val="80000"/>
              <a:buFont typeface="Wingdings" pitchFamily="2" charset="2"/>
              <a:buChar char="n"/>
            </a:pPr>
            <a:r>
              <a:rPr lang="en-US" sz="1900" i="0" dirty="0"/>
              <a:t>And, a contribution relative to CDP (2019) is that it does not borrow the parameter identification strategy from someone else -ADH (2019)-</a:t>
            </a:r>
            <a:endParaRPr lang="en-US" sz="170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853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o 21"/>
          <p:cNvGrpSpPr/>
          <p:nvPr/>
        </p:nvGrpSpPr>
        <p:grpSpPr>
          <a:xfrm>
            <a:off x="1335897" y="1140232"/>
            <a:ext cx="9648000" cy="720000"/>
            <a:chOff x="538202" y="2268067"/>
            <a:chExt cx="11109734" cy="925203"/>
          </a:xfrm>
          <a:solidFill>
            <a:schemeClr val="bg1"/>
          </a:solidFill>
        </p:grpSpPr>
        <p:sp>
          <p:nvSpPr>
            <p:cNvPr id="23" name="7 Rectángulo redondeado"/>
            <p:cNvSpPr/>
            <p:nvPr/>
          </p:nvSpPr>
          <p:spPr>
            <a:xfrm>
              <a:off x="1722737" y="2268070"/>
              <a:ext cx="9925199" cy="925200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>
                <a:defRPr/>
              </a:pPr>
              <a:r>
                <a:rPr lang="en-US" sz="2400" b="1" dirty="0">
                  <a:solidFill>
                    <a:schemeClr val="tx1"/>
                  </a:solidFill>
                </a:rPr>
                <a:t>Things I liked and 3 paper´s characteristics</a:t>
              </a:r>
            </a:p>
          </p:txBody>
        </p:sp>
        <p:sp>
          <p:nvSpPr>
            <p:cNvPr id="24" name="8 Rectángulo redondeado"/>
            <p:cNvSpPr/>
            <p:nvPr/>
          </p:nvSpPr>
          <p:spPr>
            <a:xfrm>
              <a:off x="538202" y="2268067"/>
              <a:ext cx="1184535" cy="925200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1335898" y="1945631"/>
            <a:ext cx="9648000" cy="720000"/>
            <a:chOff x="595808" y="3262823"/>
            <a:chExt cx="11052128" cy="924518"/>
          </a:xfrm>
          <a:solidFill>
            <a:srgbClr val="182B47"/>
          </a:solidFill>
        </p:grpSpPr>
        <p:sp>
          <p:nvSpPr>
            <p:cNvPr id="18" name="12 Rectángulo redondeado"/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3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9" name="13 Rectángulo redondeado"/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>
                <a:defRPr/>
              </a:pPr>
              <a:r>
                <a:rPr lang="en-US" sz="2400" b="1" dirty="0">
                  <a:solidFill>
                    <a:schemeClr val="bg1"/>
                  </a:solidFill>
                </a:rPr>
                <a:t>Areas for improvement</a:t>
              </a: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35FB8BA0-8A29-45F2-9472-5D90010879D0}"/>
              </a:ext>
            </a:extLst>
          </p:cNvPr>
          <p:cNvGrpSpPr/>
          <p:nvPr/>
        </p:nvGrpSpPr>
        <p:grpSpPr>
          <a:xfrm>
            <a:off x="2331923" y="2747343"/>
            <a:ext cx="8642245" cy="720000"/>
            <a:chOff x="595808" y="3262823"/>
            <a:chExt cx="11052128" cy="924518"/>
          </a:xfrm>
          <a:solidFill>
            <a:schemeClr val="bg1"/>
          </a:solidFill>
        </p:grpSpPr>
        <p:sp>
          <p:nvSpPr>
            <p:cNvPr id="21" name="12 Rectángulo redondeado">
              <a:extLst>
                <a:ext uri="{FF2B5EF4-FFF2-40B4-BE49-F238E27FC236}">
                  <a16:creationId xmlns:a16="http://schemas.microsoft.com/office/drawing/2014/main" id="{08148139-02A9-4802-B1B6-BD942A5ED574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28" name="13 Rectángulo redondeado">
              <a:extLst>
                <a:ext uri="{FF2B5EF4-FFF2-40B4-BE49-F238E27FC236}">
                  <a16:creationId xmlns:a16="http://schemas.microsoft.com/office/drawing/2014/main" id="{2D708205-241A-441B-AAF9-A37058C1B481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1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Characteristic 1</a:t>
              </a: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5E0C38C9-D1B1-418F-B561-D776A8D5F4B1}"/>
              </a:ext>
            </a:extLst>
          </p:cNvPr>
          <p:cNvGrpSpPr/>
          <p:nvPr/>
        </p:nvGrpSpPr>
        <p:grpSpPr>
          <a:xfrm>
            <a:off x="2343645" y="4349356"/>
            <a:ext cx="8631884" cy="720000"/>
            <a:chOff x="595808" y="3262823"/>
            <a:chExt cx="11052128" cy="924518"/>
          </a:xfrm>
          <a:noFill/>
        </p:grpSpPr>
        <p:sp>
          <p:nvSpPr>
            <p:cNvPr id="30" name="12 Rectángulo redondeado">
              <a:extLst>
                <a:ext uri="{FF2B5EF4-FFF2-40B4-BE49-F238E27FC236}">
                  <a16:creationId xmlns:a16="http://schemas.microsoft.com/office/drawing/2014/main" id="{8372FB19-271E-49A1-9B00-0FEFDF42DBBF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34" name="13 Rectángulo redondeado">
              <a:extLst>
                <a:ext uri="{FF2B5EF4-FFF2-40B4-BE49-F238E27FC236}">
                  <a16:creationId xmlns:a16="http://schemas.microsoft.com/office/drawing/2014/main" id="{DD7740B4-A943-43FE-90BA-AB33EAD34376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>
                <a:defRPr/>
              </a:pPr>
              <a:r>
                <a:rPr lang="en-US" sz="2200" b="1" dirty="0">
                  <a:solidFill>
                    <a:srgbClr val="182B47"/>
                  </a:solidFill>
                </a:rPr>
                <a:t>Characteristic</a:t>
              </a: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3</a:t>
              </a:r>
            </a:p>
          </p:txBody>
        </p:sp>
      </p:grpSp>
      <p:grpSp>
        <p:nvGrpSpPr>
          <p:cNvPr id="35" name="Grupo 34">
            <a:extLst>
              <a:ext uri="{FF2B5EF4-FFF2-40B4-BE49-F238E27FC236}">
                <a16:creationId xmlns:a16="http://schemas.microsoft.com/office/drawing/2014/main" id="{B15EF2EB-5D06-4734-B52C-4542EED4D33E}"/>
              </a:ext>
            </a:extLst>
          </p:cNvPr>
          <p:cNvGrpSpPr/>
          <p:nvPr/>
        </p:nvGrpSpPr>
        <p:grpSpPr>
          <a:xfrm>
            <a:off x="2342039" y="3549141"/>
            <a:ext cx="8631884" cy="720000"/>
            <a:chOff x="595808" y="3262823"/>
            <a:chExt cx="11052128" cy="924518"/>
          </a:xfrm>
          <a:solidFill>
            <a:schemeClr val="bg1"/>
          </a:solidFill>
        </p:grpSpPr>
        <p:sp>
          <p:nvSpPr>
            <p:cNvPr id="36" name="12 Rectángulo redondeado">
              <a:extLst>
                <a:ext uri="{FF2B5EF4-FFF2-40B4-BE49-F238E27FC236}">
                  <a16:creationId xmlns:a16="http://schemas.microsoft.com/office/drawing/2014/main" id="{AD990DA1-DA2C-4474-9DDE-E0DA314D68D5}"/>
                </a:ext>
              </a:extLst>
            </p:cNvPr>
            <p:cNvSpPr/>
            <p:nvPr/>
          </p:nvSpPr>
          <p:spPr>
            <a:xfrm>
              <a:off x="595808" y="3262823"/>
              <a:ext cx="1152128" cy="924515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1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37" name="13 Rectángulo redondeado">
              <a:extLst>
                <a:ext uri="{FF2B5EF4-FFF2-40B4-BE49-F238E27FC236}">
                  <a16:creationId xmlns:a16="http://schemas.microsoft.com/office/drawing/2014/main" id="{A6F57042-3757-4652-8EBB-CF284D8AD7AE}"/>
                </a:ext>
              </a:extLst>
            </p:cNvPr>
            <p:cNvSpPr/>
            <p:nvPr/>
          </p:nvSpPr>
          <p:spPr>
            <a:xfrm>
              <a:off x="1747936" y="3262824"/>
              <a:ext cx="9900000" cy="924517"/>
            </a:xfrm>
            <a:prstGeom prst="roundRect">
              <a:avLst/>
            </a:prstGeom>
            <a:grpFill/>
            <a:ln w="190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>
                <a:defRPr/>
              </a:pPr>
              <a:r>
                <a:rPr lang="en-US" sz="2200" b="1" dirty="0">
                  <a:solidFill>
                    <a:srgbClr val="182B47"/>
                  </a:solidFill>
                </a:rPr>
                <a:t>Characteristic </a:t>
              </a: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182B47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</a:t>
              </a:r>
            </a:p>
          </p:txBody>
        </p:sp>
      </p:grpSp>
      <p:sp>
        <p:nvSpPr>
          <p:cNvPr id="38" name="Marcador de pie de página 1">
            <a:extLst>
              <a:ext uri="{FF2B5EF4-FFF2-40B4-BE49-F238E27FC236}">
                <a16:creationId xmlns:a16="http://schemas.microsoft.com/office/drawing/2014/main" id="{9BA3F405-98D6-4848-9939-9C899E7F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2674" y="6381329"/>
            <a:ext cx="8090263" cy="365125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Comments on “Pandemic-induced increases in container freight rates: Assessing their domestic effects in a globalized world”</a:t>
            </a:r>
            <a:endParaRPr lang="es-MX" b="1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40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Comments on “Pandemic-induced increases in container freight rates: Assessing their domestic effects in a globalized world”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002BF4-BBF3-4639-B0BE-64A04A870BC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114393"/>
            <a:ext cx="10972800" cy="720080"/>
          </a:xfrm>
        </p:spPr>
        <p:txBody>
          <a:bodyPr/>
          <a:lstStyle/>
          <a:p>
            <a:r>
              <a:rPr lang="en-US" sz="2800" dirty="0"/>
              <a:t>The Paper’s sale (</a:t>
            </a:r>
            <a:r>
              <a:rPr lang="en-US" sz="2800" dirty="0" err="1"/>
              <a:t>i</a:t>
            </a:r>
            <a:r>
              <a:rPr lang="en-US" sz="2800" dirty="0"/>
              <a:t>)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C4CED78E-A0BE-459F-97E3-F7E0BAAA1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968" y="759092"/>
            <a:ext cx="10972800" cy="226506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/>
              <a:t>Although the paper dresses in a very elegant manner, into both a macro and a micro guy, the author could do a better job in selling the paper. 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s-MX" sz="1700" b="1" i="0" dirty="0"/>
              <a:t>                                                                </a:t>
            </a:r>
            <a:r>
              <a:rPr lang="es-MX" sz="1600" b="1" i="0" dirty="0"/>
              <a:t>Armani </a:t>
            </a:r>
            <a:r>
              <a:rPr lang="es-MX" sz="1600" b="1" i="0" dirty="0" err="1"/>
              <a:t>Suit</a:t>
            </a:r>
            <a:r>
              <a:rPr lang="es-MX" sz="1600" b="1" i="0" dirty="0"/>
              <a:t>       </a:t>
            </a:r>
            <a:endParaRPr lang="es-MX" sz="1700" b="1" i="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s-MX" sz="1700" i="0" u="sng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s-MX" sz="1700" i="0" u="sng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s-MX" sz="1800" i="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endParaRPr lang="es-MX" sz="1800" i="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endParaRPr lang="en-US" sz="1800" dirty="0"/>
          </a:p>
        </p:txBody>
      </p:sp>
      <p:pic>
        <p:nvPicPr>
          <p:cNvPr id="1032" name="Picture 8" descr="Nuevo bolso de papel h&amp;m original | Shopee México">
            <a:extLst>
              <a:ext uri="{FF2B5EF4-FFF2-40B4-BE49-F238E27FC236}">
                <a16:creationId xmlns:a16="http://schemas.microsoft.com/office/drawing/2014/main" id="{18338685-39D8-46DB-BD69-06D9417BD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805" y="1701086"/>
            <a:ext cx="2143125" cy="132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4A48810-7723-41BE-9B4C-CF8D4391D2B5}"/>
              </a:ext>
            </a:extLst>
          </p:cNvPr>
          <p:cNvSpPr/>
          <p:nvPr/>
        </p:nvSpPr>
        <p:spPr>
          <a:xfrm>
            <a:off x="7666037" y="2816352"/>
            <a:ext cx="581851" cy="1463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36" name="Picture 12" descr="Trajes y esmóquines para hombre | Emporio Armani">
            <a:extLst>
              <a:ext uri="{FF2B5EF4-FFF2-40B4-BE49-F238E27FC236}">
                <a16:creationId xmlns:a16="http://schemas.microsoft.com/office/drawing/2014/main" id="{E2592212-EAD1-4564-9BC5-4EC508DDF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795" y="2026444"/>
            <a:ext cx="1800225" cy="81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1711EE5A-A6CA-4649-914C-A3AE13F601A9}"/>
              </a:ext>
            </a:extLst>
          </p:cNvPr>
          <p:cNvCxnSpPr/>
          <p:nvPr/>
        </p:nvCxnSpPr>
        <p:spPr>
          <a:xfrm>
            <a:off x="5676360" y="2436268"/>
            <a:ext cx="180473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Marcador de contenido 4">
            <a:extLst>
              <a:ext uri="{FF2B5EF4-FFF2-40B4-BE49-F238E27FC236}">
                <a16:creationId xmlns:a16="http://schemas.microsoft.com/office/drawing/2014/main" id="{1C67B6E6-8935-4099-BC82-85CC8C9D3351}"/>
              </a:ext>
            </a:extLst>
          </p:cNvPr>
          <p:cNvSpPr txBox="1">
            <a:spLocks/>
          </p:cNvSpPr>
          <p:nvPr/>
        </p:nvSpPr>
        <p:spPr>
          <a:xfrm>
            <a:off x="505968" y="3592956"/>
            <a:ext cx="11076432" cy="2788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100000"/>
              <a:buFont typeface="Wingdings" pitchFamily="2" charset="2"/>
              <a:buChar char="ü"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dirty="0"/>
              <a:t>There is only a single short paragraph about  the research question; the introduction has much detail on the methodology while it should be focused on telling the reader: In what way the paper is unique and why that is important.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B4E8F15D-D68D-4DB2-A800-1F873859C11B}"/>
              </a:ext>
            </a:extLst>
          </p:cNvPr>
          <p:cNvSpPr/>
          <p:nvPr/>
        </p:nvSpPr>
        <p:spPr>
          <a:xfrm>
            <a:off x="7481093" y="2001873"/>
            <a:ext cx="542843" cy="1841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97D4C5A2-8627-47DE-9514-A97EA73BE75D}"/>
              </a:ext>
            </a:extLst>
          </p:cNvPr>
          <p:cNvSpPr/>
          <p:nvPr/>
        </p:nvSpPr>
        <p:spPr>
          <a:xfrm>
            <a:off x="7336805" y="2889504"/>
            <a:ext cx="399019" cy="11556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47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A63EF1-CBCD-426C-8B2C-F3E61EC5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71748" y="6381329"/>
            <a:ext cx="8987245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Comments on “Pandemic-induced increases in container freight rates: Assessing their domestic effects in a globalized world”</a:t>
            </a:r>
            <a:endParaRPr kumimoji="0" lang="es-MX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85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456207-3E90-4E5B-93FB-20B1E2323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002BF4-BBF3-4639-B0BE-64A04A870BC8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782BC98-0330-411C-89DC-F14868F6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808" y="62139"/>
            <a:ext cx="10972800" cy="720080"/>
          </a:xfrm>
        </p:spPr>
        <p:txBody>
          <a:bodyPr/>
          <a:lstStyle/>
          <a:p>
            <a:r>
              <a:rPr lang="en-US" sz="2800" dirty="0"/>
              <a:t>The Paper’s sale (ii)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4A48810-7723-41BE-9B4C-CF8D4391D2B5}"/>
              </a:ext>
            </a:extLst>
          </p:cNvPr>
          <p:cNvSpPr/>
          <p:nvPr/>
        </p:nvSpPr>
        <p:spPr>
          <a:xfrm>
            <a:off x="7666037" y="2816352"/>
            <a:ext cx="581851" cy="1463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Marcador de contenido 4">
            <a:extLst>
              <a:ext uri="{FF2B5EF4-FFF2-40B4-BE49-F238E27FC236}">
                <a16:creationId xmlns:a16="http://schemas.microsoft.com/office/drawing/2014/main" id="{1C67B6E6-8935-4099-BC82-85CC8C9D3351}"/>
              </a:ext>
            </a:extLst>
          </p:cNvPr>
          <p:cNvSpPr txBox="1">
            <a:spLocks/>
          </p:cNvSpPr>
          <p:nvPr/>
        </p:nvSpPr>
        <p:spPr>
          <a:xfrm>
            <a:off x="505968" y="642929"/>
            <a:ext cx="11076432" cy="5738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SzPct val="100000"/>
              <a:buFont typeface="Wingdings" pitchFamily="2" charset="2"/>
              <a:buChar char="ü"/>
              <a:defRPr sz="20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Clr>
                <a:srgbClr val="003366"/>
              </a:buClr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1600" lvl="1" indent="-28440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+mj-lt"/>
              <a:buAutoNum type="arabicPeriod"/>
            </a:pPr>
            <a:r>
              <a:rPr lang="en-US" sz="4000" i="0" u="sng" dirty="0"/>
              <a:t>Transportation costs</a:t>
            </a:r>
            <a:r>
              <a:rPr lang="en-US" sz="4000" i="0" dirty="0"/>
              <a:t>: </a:t>
            </a:r>
            <a:r>
              <a:rPr lang="en-US" sz="4000" b="1" i="0" u="sng" dirty="0"/>
              <a:t>higher freight rates in pandemic</a:t>
            </a:r>
            <a:r>
              <a:rPr lang="en-US" sz="4000" i="0" dirty="0"/>
              <a:t>; freight rates are nothing but </a:t>
            </a:r>
            <a:r>
              <a:rPr lang="en-US" sz="4000" b="1" i="0" u="sng" dirty="0"/>
              <a:t>trade costs</a:t>
            </a:r>
            <a:r>
              <a:rPr lang="en-US" sz="4000" i="0" dirty="0"/>
              <a:t>; and, as shown by </a:t>
            </a:r>
            <a:r>
              <a:rPr lang="en-US" sz="4000" i="0" dirty="0" err="1"/>
              <a:t>Arkolakis</a:t>
            </a:r>
            <a:r>
              <a:rPr lang="en-US" sz="4000" i="0" dirty="0"/>
              <a:t> et al. (2012), the trade cost parameter is </a:t>
            </a:r>
            <a:r>
              <a:rPr lang="en-US" sz="4000" b="1" i="0" u="sng" dirty="0"/>
              <a:t>one of the two main determinant of welfare gains from trade</a:t>
            </a:r>
            <a:r>
              <a:rPr lang="en-US" sz="2900" i="0" dirty="0"/>
              <a:t>.</a:t>
            </a:r>
          </a:p>
          <a:p>
            <a:pPr marL="432000" lvl="1" indent="43200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i="0" u="sng" dirty="0"/>
              <a:t>Potential motivation (</a:t>
            </a:r>
            <a:r>
              <a:rPr lang="en-US" sz="4000" i="0" u="sng" dirty="0" err="1"/>
              <a:t>i</a:t>
            </a:r>
            <a:r>
              <a:rPr lang="en-US" sz="4000" i="0" u="sng" dirty="0"/>
              <a:t>)</a:t>
            </a:r>
            <a:r>
              <a:rPr lang="en-US" sz="4000" i="0" dirty="0"/>
              <a:t>: (a) welfare depends closely on trade costs; (b) the increase in these costs was large in the 	pandemic; (iii) that increase was strongly led freight rates: “</a:t>
            </a:r>
            <a:r>
              <a:rPr lang="en-US" sz="4000" dirty="0"/>
              <a:t>The Covid-19 pandemic diminished welfare for different 	reasons; reduced trade was an important one and Pulido (2022) estimates the size of most of that welfare reduction</a:t>
            </a:r>
            <a:r>
              <a:rPr lang="en-US" sz="4000" i="0" dirty="0"/>
              <a:t>.”</a:t>
            </a:r>
          </a:p>
          <a:p>
            <a:pPr marL="432000" lvl="1" indent="43200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4000" i="0" u="sng" dirty="0"/>
              <a:t>Potential motivation (ii)</a:t>
            </a:r>
            <a:r>
              <a:rPr lang="en-US" sz="4000" i="0" dirty="0"/>
              <a:t>: (d) by taking very seriously (in a micro way) the estimation of the relevant parameter.</a:t>
            </a:r>
          </a:p>
          <a:p>
            <a:pPr marL="432000" lvl="1" indent="432000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4000" i="0" u="sng" dirty="0"/>
              <a:t>Potential motivation (iii)</a:t>
            </a:r>
            <a:r>
              <a:rPr lang="en-US" sz="4000" i="0" dirty="0"/>
              <a:t>: </a:t>
            </a:r>
            <a:r>
              <a:rPr lang="en-US" sz="4000" b="1" i="0" dirty="0"/>
              <a:t>Literature-driven</a:t>
            </a:r>
            <a:r>
              <a:rPr lang="en-US" sz="4000" i="0" dirty="0"/>
              <a:t>. There have been 2 separate strands of literature: a micro applied strand 	talking about how to estimate this relevant (trade cost) parameter and a strand on quantitative models calculating the 	general-equilibrium effects of changes in those costs: “</a:t>
            </a:r>
            <a:r>
              <a:rPr lang="en-US" sz="4000" dirty="0"/>
              <a:t>Pulido (2022) unifies 2 strands of the literature</a:t>
            </a:r>
            <a:r>
              <a:rPr lang="en-US" sz="3500" dirty="0"/>
              <a:t>.”</a:t>
            </a:r>
          </a:p>
          <a:p>
            <a:pPr marL="741600" lvl="1" indent="-284400">
              <a:lnSpc>
                <a:spcPct val="140000"/>
              </a:lnSpc>
              <a:spcBef>
                <a:spcPts val="1200"/>
              </a:spcBef>
              <a:spcAft>
                <a:spcPts val="600"/>
              </a:spcAft>
              <a:buClr>
                <a:srgbClr val="FF0000"/>
              </a:buClr>
              <a:buFont typeface="+mj-lt"/>
              <a:buAutoNum type="arabicPeriod" startAt="3"/>
            </a:pPr>
            <a:r>
              <a:rPr lang="en-US" sz="4500" i="0" u="sng" dirty="0"/>
              <a:t>Small-open economy</a:t>
            </a:r>
            <a:r>
              <a:rPr lang="en-US" sz="4500" i="0" dirty="0"/>
              <a:t>: for a commodities exporting country, </a:t>
            </a:r>
            <a:r>
              <a:rPr lang="en-US" sz="4500" b="1" i="0" u="sng" dirty="0"/>
              <a:t>Colombia</a:t>
            </a:r>
            <a:r>
              <a:rPr lang="en-US" sz="4500" i="0" dirty="0"/>
              <a:t>. </a:t>
            </a:r>
            <a:endParaRPr lang="en-US" sz="2900" i="0" dirty="0"/>
          </a:p>
          <a:p>
            <a:pPr marL="432000" lvl="1" indent="432000">
              <a:lnSpc>
                <a:spcPct val="140000"/>
              </a:lnSpc>
              <a:spcBef>
                <a:spcPts val="0"/>
              </a:spcBef>
              <a:spcAft>
                <a:spcPts val="400"/>
              </a:spcAft>
              <a:buNone/>
            </a:pPr>
            <a:r>
              <a:rPr lang="en-US" sz="4000" i="0" u="sng" dirty="0"/>
              <a:t>Potential motivation (vi)</a:t>
            </a:r>
            <a:r>
              <a:rPr lang="en-US" sz="4000" i="0" dirty="0"/>
              <a:t>: Colombia is a small-open economy and, as such, a large part of welfare changes stem from 	international trade (not necessarily the main piece of motivation but at least explain the Colombian case</a:t>
            </a:r>
            <a:r>
              <a:rPr lang="en-US" sz="3800" i="0" dirty="0"/>
              <a:t>).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itchFamily="2" charset="2"/>
              <a:buNone/>
            </a:pPr>
            <a:endParaRPr lang="en-US" sz="1700" dirty="0"/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0840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AZUL (1)">
  <a:themeElements>
    <a:clrScheme name="Gama Final Banco">
      <a:dk1>
        <a:srgbClr val="182B47"/>
      </a:dk1>
      <a:lt1>
        <a:srgbClr val="FFFFFF"/>
      </a:lt1>
      <a:dk2>
        <a:srgbClr val="00727C"/>
      </a:dk2>
      <a:lt2>
        <a:srgbClr val="8C734A"/>
      </a:lt2>
      <a:accent1>
        <a:srgbClr val="31B133"/>
      </a:accent1>
      <a:accent2>
        <a:srgbClr val="6D3A77"/>
      </a:accent2>
      <a:accent3>
        <a:srgbClr val="3D7DDA"/>
      </a:accent3>
      <a:accent4>
        <a:srgbClr val="FF7800"/>
      </a:accent4>
      <a:accent5>
        <a:srgbClr val="FFCB00"/>
      </a:accent5>
      <a:accent6>
        <a:srgbClr val="BF0A33"/>
      </a:accent6>
      <a:hlink>
        <a:srgbClr val="8C734A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29626</TotalTime>
  <Words>2623</Words>
  <Application>Microsoft Office PowerPoint</Application>
  <PresentationFormat>Panorámica</PresentationFormat>
  <Paragraphs>156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3_AZUL (1)</vt:lpstr>
      <vt:lpstr>Presentación de PowerPoint</vt:lpstr>
      <vt:lpstr>Presentación de PowerPoint</vt:lpstr>
      <vt:lpstr>The research question; the method and the counterfactual exercises</vt:lpstr>
      <vt:lpstr>The research question; the method and the counterfactual exercises</vt:lpstr>
      <vt:lpstr>The combination of “Macro” and “Micro” features </vt:lpstr>
      <vt:lpstr>The combination of “Macro” and “Micro” features </vt:lpstr>
      <vt:lpstr>Presentación de PowerPoint</vt:lpstr>
      <vt:lpstr>The Paper’s sale (i)</vt:lpstr>
      <vt:lpstr>The Paper’s sale (ii)</vt:lpstr>
      <vt:lpstr>What about (2)..real and Nominal macroeconomic variables?</vt:lpstr>
      <vt:lpstr>What about (2)..real and Nominal macroeconomic variables?</vt:lpstr>
      <vt:lpstr>Empirical Strategy -identifying response of bilateral flows to freights</vt:lpstr>
      <vt:lpstr>Concluding Remarks</vt:lpstr>
      <vt:lpstr>REFERENCES</vt:lpstr>
    </vt:vector>
  </TitlesOfParts>
  <Company>Banco de México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González Arano Miriam Carolina</dc:creator>
  <cp:lastModifiedBy>Tobal Martín</cp:lastModifiedBy>
  <cp:revision>1007</cp:revision>
  <cp:lastPrinted>2022-11-17T01:45:54Z</cp:lastPrinted>
  <dcterms:created xsi:type="dcterms:W3CDTF">2018-12-18T16:27:30Z</dcterms:created>
  <dcterms:modified xsi:type="dcterms:W3CDTF">2022-11-28T16:28:47Z</dcterms:modified>
</cp:coreProperties>
</file>